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"/>
          <p:cNvSpPr>
            <a:spLocks noGrp="1"/>
          </p:cNvSpPr>
          <p:nvPr>
            <p:ph type="body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ru-RU" smtClean="0"/>
              <a:t>Образец подзаголовка</a:t>
            </a:r>
            <a:endParaRPr dirty="0"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41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46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47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59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59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52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5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ru-RU" smtClean="0"/>
              <a:t>Вставка рисунка</a:t>
            </a:r>
            <a:endParaRPr dirty="0" lang="en-US"/>
          </a:p>
        </p:txBody>
      </p:sp>
      <p:sp>
        <p:nvSpPr>
          <p:cNvPr id="104863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3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Заголовок 1"/>
          <p:cNvSpPr>
            <a:spLocks noGrp="1"/>
          </p:cNvSpPr>
          <p:nvPr>
            <p:ph type="ctrTitle"/>
          </p:nvPr>
        </p:nvSpPr>
        <p:spPr>
          <a:xfrm>
            <a:off x="1023267" y="1899098"/>
            <a:ext cx="7772400" cy="1764704"/>
          </a:xfrm>
        </p:spPr>
        <p:txBody>
          <a:bodyPr>
            <a:normAutofit fontScale="90000"/>
          </a:bodyPr>
          <a:p>
            <a:r>
              <a:rPr altLang="en-US" b="1" i="1" lang="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Модернізація</a:t>
            </a:r>
            <a:r>
              <a:rPr altLang="ru" b="1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ru" b="1" i="1" lang="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правової</a:t>
            </a:r>
            <a:r>
              <a:rPr altLang="ru" b="1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ru" b="1" i="1" lang="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системи України</a:t>
            </a:r>
            <a:r>
              <a:rPr altLang="ru" b="1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endParaRPr altLang="en-US" b="1" i="1" lang="ru-RU">
              <a:solidFill>
                <a:srgbClr val="BF00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cxnSp>
        <p:nvCxnSpPr>
          <p:cNvPr id="3145735" name=""/>
          <p:cNvCxnSpPr>
            <a:cxnSpLocks/>
          </p:cNvCxnSpPr>
          <p:nvPr/>
        </p:nvCxnSpPr>
        <p:spPr>
          <a:xfrm flipH="1">
            <a:off x="812622" y="-1565794"/>
            <a:ext cx="122851" cy="11421001"/>
          </a:xfrm>
          <a:prstGeom prst="line"/>
          <a:solidFill>
            <a:srgbClr val="FFFFFF"/>
          </a:solidFill>
          <a:ln w="38100">
            <a:solidFill>
              <a:srgbClr val="666666"/>
            </a:solidFill>
          </a:ln>
        </p:spPr>
      </p:cxnSp>
      <p:cxnSp>
        <p:nvCxnSpPr>
          <p:cNvPr id="3145736" name=""/>
          <p:cNvCxnSpPr>
            <a:cxnSpLocks/>
          </p:cNvCxnSpPr>
          <p:nvPr/>
        </p:nvCxnSpPr>
        <p:spPr>
          <a:xfrm>
            <a:off x="-523658" y="4702475"/>
            <a:ext cx="10314491" cy="4389"/>
          </a:xfrm>
          <a:prstGeom prst="line"/>
          <a:solidFill>
            <a:srgbClr val="FFFFFF"/>
          </a:solidFill>
          <a:ln w="63500">
            <a:solidFill>
              <a:srgbClr val="666666"/>
            </a:solidFill>
          </a:ln>
        </p:spPr>
      </p:cxnSp>
      <p:cxnSp>
        <p:nvCxnSpPr>
          <p:cNvPr id="3145737" name=""/>
          <p:cNvCxnSpPr>
            <a:cxnSpLocks/>
          </p:cNvCxnSpPr>
          <p:nvPr/>
        </p:nvCxnSpPr>
        <p:spPr>
          <a:xfrm flipV="0">
            <a:off x="-542396" y="5337074"/>
            <a:ext cx="10903726" cy="30291"/>
          </a:xfrm>
          <a:prstGeom prst="line"/>
          <a:solidFill>
            <a:srgbClr val="FFFFFF"/>
          </a:solidFill>
          <a:ln w="25400">
            <a:solidFill>
              <a:srgbClr val="C00000"/>
            </a:solidFill>
          </a:ln>
        </p:spPr>
      </p:cxnSp>
      <p:cxnSp>
        <p:nvCxnSpPr>
          <p:cNvPr id="3145738" name=""/>
          <p:cNvCxnSpPr>
            <a:cxnSpLocks/>
          </p:cNvCxnSpPr>
          <p:nvPr/>
        </p:nvCxnSpPr>
        <p:spPr>
          <a:xfrm>
            <a:off x="-1851077" y="823975"/>
            <a:ext cx="12614349" cy="36451"/>
          </a:xfrm>
          <a:prstGeom prst="line"/>
          <a:solidFill>
            <a:srgbClr val="FFFFFF"/>
          </a:solidFill>
          <a:ln w="38100">
            <a:solidFill>
              <a:srgbClr val="C00000"/>
            </a:solidFill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"/>
          <p:cNvSpPr txBox="1"/>
          <p:nvPr/>
        </p:nvSpPr>
        <p:spPr>
          <a:xfrm>
            <a:off x="910857" y="620418"/>
            <a:ext cx="7393092" cy="1767839"/>
          </a:xfrm>
          <a:prstGeom prst="rect"/>
        </p:spPr>
        <p:txBody>
          <a:bodyPr rtlCol="0" wrap="square">
            <a:spAutoFit/>
          </a:bodyPr>
          <a:p>
            <a:r>
              <a:rPr b="1" sz="2800" i="1" lang="ru">
                <a:solidFill>
                  <a:srgbClr val="BF0000"/>
                </a:solidFill>
              </a:rPr>
              <a:t>Минали</a:t>
            </a:r>
            <a:r>
              <a:rPr altLang="ru" b="1" sz="2800" i="1" lang="en-US">
                <a:solidFill>
                  <a:srgbClr val="BF0000"/>
                </a:solidFill>
              </a:rPr>
              <a:t> </a:t>
            </a:r>
            <a:r>
              <a:rPr altLang="ru" b="1" sz="2800" i="1" lang="ru">
                <a:solidFill>
                  <a:srgbClr val="BF0000"/>
                </a:solidFill>
              </a:rPr>
              <a:t>часи</a:t>
            </a:r>
            <a:r>
              <a:rPr altLang="ru" b="1" sz="2800" i="1" lang="en-US">
                <a:solidFill>
                  <a:srgbClr val="BF0000"/>
                </a:solidFill>
              </a:rPr>
              <a:t>,</a:t>
            </a:r>
            <a:r>
              <a:rPr altLang="ru" b="1" sz="2800" i="1" lang="en-US">
                <a:solidFill>
                  <a:srgbClr val="BF0000"/>
                </a:solidFill>
              </a:rPr>
              <a:t> </a:t>
            </a:r>
            <a:r>
              <a:rPr altLang="ru" b="1" sz="2800" i="1" lang="ru">
                <a:solidFill>
                  <a:srgbClr val="BF0000"/>
                </a:solidFill>
              </a:rPr>
              <a:t>десятиріччя</a:t>
            </a:r>
            <a:r>
              <a:rPr altLang="ru" b="1" sz="2800" i="1" lang="en-US">
                <a:solidFill>
                  <a:srgbClr val="BF0000"/>
                </a:solidFill>
              </a:rPr>
              <a:t>.</a:t>
            </a:r>
            <a:r>
              <a:rPr altLang="ru" b="1" sz="2800" i="1" lang="en-US">
                <a:solidFill>
                  <a:srgbClr val="BF0000"/>
                </a:solidFill>
              </a:rPr>
              <a:t> </a:t>
            </a:r>
            <a:r>
              <a:rPr altLang="ru" b="1" sz="2800" i="1" lang="en-US">
                <a:solidFill>
                  <a:srgbClr val="BF0000"/>
                </a:solidFill>
              </a:rPr>
              <a:t> </a:t>
            </a:r>
            <a:endParaRPr b="1" sz="2800" i="1" lang="ru-RU">
              <a:solidFill>
                <a:srgbClr val="BF0000"/>
              </a:solidFill>
            </a:endParaRPr>
          </a:p>
          <a:p>
            <a:r>
              <a:rPr altLang="ru" b="1" sz="2800" i="1" lang="ru">
                <a:solidFill>
                  <a:srgbClr val="BF0000"/>
                </a:solidFill>
              </a:rPr>
              <a:t>Змінювалася</a:t>
            </a:r>
            <a:r>
              <a:rPr altLang="ru" b="1" sz="2800" i="1" lang="en-US">
                <a:solidFill>
                  <a:srgbClr val="BF0000"/>
                </a:solidFill>
              </a:rPr>
              <a:t> </a:t>
            </a:r>
            <a:r>
              <a:rPr altLang="ru" b="1" sz="2800" i="1" lang="ru">
                <a:solidFill>
                  <a:srgbClr val="BF0000"/>
                </a:solidFill>
              </a:rPr>
              <a:t>влада</a:t>
            </a:r>
            <a:r>
              <a:rPr altLang="ru" b="1" sz="2800" i="1" lang="en-US">
                <a:solidFill>
                  <a:srgbClr val="BF0000"/>
                </a:solidFill>
              </a:rPr>
              <a:t>,</a:t>
            </a:r>
            <a:r>
              <a:rPr altLang="ru" b="1" sz="2800" i="1" lang="en-US">
                <a:solidFill>
                  <a:srgbClr val="BF0000"/>
                </a:solidFill>
              </a:rPr>
              <a:t> </a:t>
            </a:r>
            <a:r>
              <a:rPr altLang="ru" b="1" sz="2800" i="1" lang="ru">
                <a:solidFill>
                  <a:srgbClr val="BF0000"/>
                </a:solidFill>
              </a:rPr>
              <a:t>закони</a:t>
            </a:r>
            <a:r>
              <a:rPr altLang="ru" b="1" sz="2800" i="1" lang="en-US">
                <a:solidFill>
                  <a:srgbClr val="BF0000"/>
                </a:solidFill>
              </a:rPr>
              <a:t>,</a:t>
            </a:r>
            <a:r>
              <a:rPr altLang="ru" b="1" sz="2800" i="1" lang="en-US">
                <a:solidFill>
                  <a:srgbClr val="BF0000"/>
                </a:solidFill>
              </a:rPr>
              <a:t> </a:t>
            </a:r>
            <a:endParaRPr b="1" sz="2800" i="1" lang="ru-RU">
              <a:solidFill>
                <a:srgbClr val="BF0000"/>
              </a:solidFill>
            </a:endParaRPr>
          </a:p>
          <a:p>
            <a:r>
              <a:rPr altLang="ru" b="1" sz="2800" i="1" lang="ru">
                <a:solidFill>
                  <a:srgbClr val="BF0000"/>
                </a:solidFill>
              </a:rPr>
              <a:t>нормативно</a:t>
            </a:r>
            <a:r>
              <a:rPr altLang="ru" b="1" sz="2800" i="1" lang="en-US">
                <a:solidFill>
                  <a:srgbClr val="BF0000"/>
                </a:solidFill>
              </a:rPr>
              <a:t> </a:t>
            </a:r>
            <a:r>
              <a:rPr altLang="ru" b="1" sz="2800" i="1" lang="en-US">
                <a:solidFill>
                  <a:srgbClr val="BF0000"/>
                </a:solidFill>
              </a:rPr>
              <a:t>-</a:t>
            </a:r>
            <a:r>
              <a:rPr altLang="ru" b="1" sz="2800" i="1" lang="en-US">
                <a:solidFill>
                  <a:srgbClr val="BF0000"/>
                </a:solidFill>
              </a:rPr>
              <a:t> </a:t>
            </a:r>
            <a:r>
              <a:rPr altLang="ru" b="1" sz="2800" i="1" lang="ru">
                <a:solidFill>
                  <a:srgbClr val="BF0000"/>
                </a:solidFill>
              </a:rPr>
              <a:t>правові</a:t>
            </a:r>
            <a:r>
              <a:rPr altLang="ru" b="1" sz="2800" i="1" lang="en-US">
                <a:solidFill>
                  <a:srgbClr val="BF0000"/>
                </a:solidFill>
              </a:rPr>
              <a:t> </a:t>
            </a:r>
            <a:r>
              <a:rPr altLang="ru" b="1" sz="2800" i="1" lang="ru">
                <a:solidFill>
                  <a:srgbClr val="BF0000"/>
                </a:solidFill>
              </a:rPr>
              <a:t>акти</a:t>
            </a:r>
            <a:r>
              <a:rPr altLang="ru" b="1" sz="2800" i="1" lang="en-US">
                <a:solidFill>
                  <a:srgbClr val="BF0000"/>
                </a:solidFill>
              </a:rPr>
              <a:t>,</a:t>
            </a:r>
            <a:r>
              <a:rPr altLang="ru" b="1" sz="2800" i="1" lang="en-US">
                <a:solidFill>
                  <a:srgbClr val="BF0000"/>
                </a:solidFill>
              </a:rPr>
              <a:t> </a:t>
            </a:r>
            <a:r>
              <a:rPr altLang="ru" b="1" sz="2800" i="1" lang="en-US">
                <a:solidFill>
                  <a:srgbClr val="BF0000"/>
                </a:solidFill>
              </a:rPr>
              <a:t> </a:t>
            </a:r>
            <a:r>
              <a:rPr altLang="ru" b="1" sz="2800" i="1" lang="ru">
                <a:solidFill>
                  <a:srgbClr val="BF0000"/>
                </a:solidFill>
              </a:rPr>
              <a:t>устрій</a:t>
            </a:r>
            <a:r>
              <a:rPr altLang="ru" b="1" sz="2800" i="1" lang="en-US">
                <a:solidFill>
                  <a:srgbClr val="BF0000"/>
                </a:solidFill>
              </a:rPr>
              <a:t> </a:t>
            </a:r>
            <a:r>
              <a:rPr altLang="ru" b="1" sz="2800" i="1" lang="ru">
                <a:solidFill>
                  <a:srgbClr val="BF0000"/>
                </a:solidFill>
              </a:rPr>
              <a:t>держави</a:t>
            </a:r>
            <a:r>
              <a:rPr altLang="ru" b="1" sz="2800" i="1" lang="en-US">
                <a:solidFill>
                  <a:srgbClr val="BF0000"/>
                </a:solidFill>
              </a:rPr>
              <a:t> </a:t>
            </a:r>
            <a:r>
              <a:rPr altLang="ru" b="1" sz="2800" i="1" lang="ru">
                <a:solidFill>
                  <a:srgbClr val="BF0000"/>
                </a:solidFill>
              </a:rPr>
              <a:t>та</a:t>
            </a:r>
            <a:r>
              <a:rPr altLang="ru" b="1" sz="2800" i="1" lang="en-US">
                <a:solidFill>
                  <a:srgbClr val="BF0000"/>
                </a:solidFill>
              </a:rPr>
              <a:t> </a:t>
            </a:r>
            <a:r>
              <a:rPr altLang="ru" b="1" sz="2800" i="1" lang="ru">
                <a:solidFill>
                  <a:srgbClr val="BF0000"/>
                </a:solidFill>
              </a:rPr>
              <a:t>її</a:t>
            </a:r>
            <a:r>
              <a:rPr altLang="ru" b="1" sz="2800" i="1" lang="en-US">
                <a:solidFill>
                  <a:srgbClr val="BF0000"/>
                </a:solidFill>
              </a:rPr>
              <a:t> </a:t>
            </a:r>
            <a:r>
              <a:rPr altLang="ru" b="1" sz="2800" i="1" lang="ru">
                <a:solidFill>
                  <a:srgbClr val="BF0000"/>
                </a:solidFill>
              </a:rPr>
              <a:t>форма</a:t>
            </a:r>
            <a:r>
              <a:rPr altLang="ru" b="1" sz="2800" i="1" lang="en-US">
                <a:solidFill>
                  <a:srgbClr val="BF0000"/>
                </a:solidFill>
              </a:rPr>
              <a:t>.</a:t>
            </a:r>
            <a:r>
              <a:rPr altLang="ru" b="1" sz="2800" i="1" lang="en-US">
                <a:solidFill>
                  <a:srgbClr val="BF0000"/>
                </a:solidFill>
              </a:rPr>
              <a:t> </a:t>
            </a:r>
            <a:endParaRPr b="1" sz="2800" i="1" lang="ru-RU">
              <a:solidFill>
                <a:srgbClr val="BF0000"/>
              </a:solidFill>
            </a:endParaRPr>
          </a:p>
        </p:txBody>
      </p:sp>
      <p:sp>
        <p:nvSpPr>
          <p:cNvPr id="1048619" name=""/>
          <p:cNvSpPr txBox="1"/>
          <p:nvPr/>
        </p:nvSpPr>
        <p:spPr>
          <a:xfrm>
            <a:off x="836995" y="2792426"/>
            <a:ext cx="6478011" cy="3863340"/>
          </a:xfrm>
          <a:prstGeom prst="rect"/>
        </p:spPr>
        <p:txBody>
          <a:bodyPr rtlCol="0" wrap="square">
            <a:spAutoFit/>
          </a:bodyPr>
          <a:p>
            <a:r>
              <a:rPr b="1" sz="2800" i="1" lang="ru">
                <a:solidFill>
                  <a:srgbClr val="000000"/>
                </a:solidFill>
              </a:rPr>
              <a:t>На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ru" b="1" sz="2800" i="1" lang="ru">
                <a:solidFill>
                  <a:srgbClr val="000000"/>
                </a:solidFill>
              </a:rPr>
              <a:t>розвиток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ru" b="1" sz="2800" i="1" lang="ru">
                <a:solidFill>
                  <a:srgbClr val="000000"/>
                </a:solidFill>
              </a:rPr>
              <a:t>української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ru" b="1" sz="2800" i="1" lang="ru">
                <a:solidFill>
                  <a:srgbClr val="000000"/>
                </a:solidFill>
              </a:rPr>
              <a:t>правової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ru" b="1" sz="2800" i="1" lang="ru">
                <a:solidFill>
                  <a:srgbClr val="000000"/>
                </a:solidFill>
              </a:rPr>
              <a:t>системи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ru" b="1" sz="2800" i="1" lang="ru">
                <a:solidFill>
                  <a:srgbClr val="000000"/>
                </a:solidFill>
              </a:rPr>
              <a:t>з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ru" b="1" sz="2800" i="1" lang="ru">
                <a:solidFill>
                  <a:srgbClr val="000000"/>
                </a:solidFill>
              </a:rPr>
              <a:t>1900х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ru" b="1" sz="2800" i="1" lang="ru">
                <a:solidFill>
                  <a:srgbClr val="000000"/>
                </a:solidFill>
              </a:rPr>
              <a:t>р</a:t>
            </a:r>
            <a:r>
              <a:rPr altLang="ru" b="1" sz="2800" i="1" lang="ru">
                <a:solidFill>
                  <a:srgbClr val="000000"/>
                </a:solidFill>
              </a:rPr>
              <a:t>оків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ru" b="1" sz="2800" i="1" lang="ru">
                <a:solidFill>
                  <a:srgbClr val="000000"/>
                </a:solidFill>
              </a:rPr>
              <a:t>вплинул</a:t>
            </a:r>
            <a:r>
              <a:rPr altLang="ru" b="1" sz="2800" i="1" lang="ru">
                <a:solidFill>
                  <a:srgbClr val="000000"/>
                </a:solidFill>
              </a:rPr>
              <a:t>и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ru" b="1" sz="2800" i="1" lang="en-US">
                <a:solidFill>
                  <a:srgbClr val="000000"/>
                </a:solidFill>
              </a:rPr>
              <a:t>: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endParaRPr b="1" sz="2800" i="1" lang="ru-RU">
              <a:solidFill>
                <a:srgbClr val="000000"/>
              </a:solidFill>
            </a:endParaRPr>
          </a:p>
          <a:p>
            <a:r>
              <a:rPr altLang="ru" b="1" sz="2800" i="1" lang="en-US">
                <a:solidFill>
                  <a:srgbClr val="000000"/>
                </a:solidFill>
              </a:rPr>
              <a:t>~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ru" b="1" sz="2800" i="1" lang="ru">
                <a:solidFill>
                  <a:srgbClr val="000000"/>
                </a:solidFill>
              </a:rPr>
              <a:t>геноциди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endParaRPr b="1" sz="2800" i="1" lang="ru-RU">
              <a:solidFill>
                <a:srgbClr val="000000"/>
              </a:solidFill>
            </a:endParaRPr>
          </a:p>
          <a:p>
            <a:r>
              <a:rPr altLang="ru" b="1" sz="2800" i="1" lang="en-US">
                <a:solidFill>
                  <a:srgbClr val="000000"/>
                </a:solidFill>
              </a:rPr>
              <a:t>~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ru" b="1" sz="2800" i="1" lang="ru">
                <a:solidFill>
                  <a:srgbClr val="000000"/>
                </a:solidFill>
              </a:rPr>
              <a:t>голодомори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endParaRPr b="1" sz="2800" i="1" lang="ru-RU">
              <a:solidFill>
                <a:srgbClr val="000000"/>
              </a:solidFill>
            </a:endParaRPr>
          </a:p>
          <a:p>
            <a:r>
              <a:rPr altLang="ru" b="1" sz="2800" i="1" lang="en-US">
                <a:solidFill>
                  <a:srgbClr val="000000"/>
                </a:solidFill>
              </a:rPr>
              <a:t>~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ru" b="1" sz="2800" i="1" lang="ru">
                <a:solidFill>
                  <a:srgbClr val="000000"/>
                </a:solidFill>
              </a:rPr>
              <a:t>репресії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endParaRPr b="1" sz="2800" i="1" lang="ru-RU">
              <a:solidFill>
                <a:srgbClr val="000000"/>
              </a:solidFill>
            </a:endParaRPr>
          </a:p>
          <a:p>
            <a:r>
              <a:rPr altLang="ru" b="1" sz="2800" i="1" lang="en-US">
                <a:solidFill>
                  <a:srgbClr val="000000"/>
                </a:solidFill>
              </a:rPr>
              <a:t>~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en-US" b="1" sz="2800" i="1" lang="ru-RU">
                <a:solidFill>
                  <a:srgbClr val="000000"/>
                </a:solidFill>
              </a:rPr>
              <a:t>П</a:t>
            </a:r>
            <a:r>
              <a:rPr altLang="en-US" b="1" sz="2800" i="1" lang="ru-RU">
                <a:solidFill>
                  <a:srgbClr val="000000"/>
                </a:solidFill>
              </a:rPr>
              <a:t>е</a:t>
            </a:r>
            <a:r>
              <a:rPr altLang="en-US" b="1" sz="2800" i="1" lang="ru-RU">
                <a:solidFill>
                  <a:srgbClr val="000000"/>
                </a:solidFill>
              </a:rPr>
              <a:t>р</a:t>
            </a:r>
            <a:r>
              <a:rPr altLang="en-US" b="1" sz="2800" i="1" lang="ru-RU">
                <a:solidFill>
                  <a:srgbClr val="000000"/>
                </a:solidFill>
              </a:rPr>
              <a:t>ш</a:t>
            </a:r>
            <a:r>
              <a:rPr altLang="en-US" b="1" sz="2800" i="1" lang="ru-RU">
                <a:solidFill>
                  <a:srgbClr val="000000"/>
                </a:solidFill>
              </a:rPr>
              <a:t>а</a:t>
            </a:r>
            <a:r>
              <a:rPr altLang="en-US" b="1" sz="2800" i="1" lang="en-US">
                <a:solidFill>
                  <a:srgbClr val="000000"/>
                </a:solidFill>
              </a:rPr>
              <a:t> </a:t>
            </a:r>
            <a:r>
              <a:rPr altLang="ru" b="1" sz="2800" i="1" lang="en-US">
                <a:solidFill>
                  <a:srgbClr val="000000"/>
                </a:solidFill>
              </a:rPr>
              <a:t>Світова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ru" b="1" sz="2800" i="1" lang="ru">
                <a:solidFill>
                  <a:srgbClr val="000000"/>
                </a:solidFill>
              </a:rPr>
              <a:t>війна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endParaRPr b="1" sz="2800" i="1" lang="ru-RU">
              <a:solidFill>
                <a:srgbClr val="000000"/>
              </a:solidFill>
            </a:endParaRPr>
          </a:p>
          <a:p>
            <a:r>
              <a:rPr altLang="ru" b="1" sz="2800" i="1" lang="en-US">
                <a:solidFill>
                  <a:srgbClr val="000000"/>
                </a:solidFill>
              </a:rPr>
              <a:t>~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en-US" b="1" sz="2800" i="1" lang="ru-RU">
                <a:solidFill>
                  <a:srgbClr val="000000"/>
                </a:solidFill>
              </a:rPr>
              <a:t>Д</a:t>
            </a:r>
            <a:r>
              <a:rPr altLang="en-US" b="1" sz="2800" i="1" lang="ru-RU">
                <a:solidFill>
                  <a:srgbClr val="000000"/>
                </a:solidFill>
              </a:rPr>
              <a:t>р</a:t>
            </a:r>
            <a:r>
              <a:rPr altLang="en-US" b="1" sz="2800" i="1" lang="ru-RU">
                <a:solidFill>
                  <a:srgbClr val="000000"/>
                </a:solidFill>
              </a:rPr>
              <a:t>у</a:t>
            </a:r>
            <a:r>
              <a:rPr altLang="en-US" b="1" sz="2800" i="1" lang="ru-RU">
                <a:solidFill>
                  <a:srgbClr val="000000"/>
                </a:solidFill>
              </a:rPr>
              <a:t>г</a:t>
            </a:r>
            <a:r>
              <a:rPr altLang="en-US" b="1" sz="2800" i="1" lang="ru-RU">
                <a:solidFill>
                  <a:srgbClr val="000000"/>
                </a:solidFill>
              </a:rPr>
              <a:t>а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ru" b="1" sz="2800" i="1" lang="en-US">
                <a:solidFill>
                  <a:srgbClr val="000000"/>
                </a:solidFill>
              </a:rPr>
              <a:t>Світова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ru" b="1" sz="2800" i="1" lang="ru">
                <a:solidFill>
                  <a:srgbClr val="000000"/>
                </a:solidFill>
              </a:rPr>
              <a:t>війна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endParaRPr b="1" sz="2800" i="1" lang="ru-RU">
              <a:solidFill>
                <a:srgbClr val="000000"/>
              </a:solidFill>
            </a:endParaRPr>
          </a:p>
          <a:p>
            <a:r>
              <a:rPr altLang="ru" b="1" sz="2800" i="1" lang="en-US">
                <a:solidFill>
                  <a:srgbClr val="000000"/>
                </a:solidFill>
              </a:rPr>
              <a:t>~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ru" b="1" sz="2800" i="1" lang="ru">
                <a:solidFill>
                  <a:srgbClr val="000000"/>
                </a:solidFill>
              </a:rPr>
              <a:t>тоталітаризм</a:t>
            </a:r>
            <a:endParaRPr b="1" sz="2800" i="1" lang="ru-RU">
              <a:solidFill>
                <a:srgbClr val="000000"/>
              </a:solidFill>
            </a:endParaRPr>
          </a:p>
          <a:p>
            <a:r>
              <a:rPr altLang="ru" b="1" sz="2800" i="1" lang="en-US">
                <a:solidFill>
                  <a:srgbClr val="000000"/>
                </a:solidFill>
              </a:rPr>
              <a:t>~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ru" b="1" sz="2800" i="1" lang="ru">
                <a:solidFill>
                  <a:srgbClr val="000000"/>
                </a:solidFill>
              </a:rPr>
              <a:t>сталінізм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r>
              <a:rPr altLang="ru" b="1" sz="2800" i="1" lang="en-US">
                <a:solidFill>
                  <a:srgbClr val="000000"/>
                </a:solidFill>
              </a:rPr>
              <a:t> </a:t>
            </a:r>
            <a:endParaRPr b="1" sz="2800" i="1" lang="ru-RU">
              <a:solidFill>
                <a:srgbClr val="000000"/>
              </a:solidFill>
            </a:endParaRPr>
          </a:p>
        </p:txBody>
      </p:sp>
      <p:cxnSp>
        <p:nvCxnSpPr>
          <p:cNvPr id="3145749" name=""/>
          <p:cNvCxnSpPr>
            <a:cxnSpLocks/>
          </p:cNvCxnSpPr>
          <p:nvPr/>
        </p:nvCxnSpPr>
        <p:spPr>
          <a:xfrm flipV="0">
            <a:off x="-817609" y="2464867"/>
            <a:ext cx="10850024" cy="48567"/>
          </a:xfrm>
          <a:prstGeom prst="line"/>
          <a:solidFill>
            <a:srgbClr val="FFFFFF"/>
          </a:solidFill>
          <a:ln w="38100">
            <a:solidFill>
              <a:srgbClr val="C00000"/>
            </a:solidFill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0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 txBox="1"/>
          <p:nvPr/>
        </p:nvSpPr>
        <p:spPr>
          <a:xfrm>
            <a:off x="455705" y="609311"/>
            <a:ext cx="8145369" cy="10566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altLang="ru" b="1" sz="3200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24</a:t>
            </a:r>
            <a:r>
              <a:rPr altLang="ru" b="1" sz="3200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ru" b="1" sz="3200" i="1" lang="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серпня</a:t>
            </a:r>
            <a:r>
              <a:rPr altLang="ru" b="1" sz="3200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ru" b="1" sz="3200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1991</a:t>
            </a:r>
            <a:r>
              <a:rPr altLang="ru" b="1" sz="3200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ru" b="1" sz="3200" i="1" lang="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рік</a:t>
            </a:r>
            <a:r>
              <a:rPr altLang="ru" b="1" sz="3200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endParaRPr b="1" sz="3200" i="1" lang="ru-RU">
              <a:solidFill>
                <a:srgbClr val="BF00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pPr algn="ctr"/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А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к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т</a:t>
            </a:r>
            <a:r>
              <a:rPr altLang="en-US" b="1" sz="3200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П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р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о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г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о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л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о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ш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е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н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н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я</a:t>
            </a:r>
            <a:r>
              <a:rPr altLang="en-US" b="1" sz="3200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Н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е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з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а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л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е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ж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н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о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с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т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і</a:t>
            </a:r>
            <a:r>
              <a:rPr altLang="en-US" b="1" sz="3200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1" sz="32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України</a:t>
            </a:r>
            <a:r>
              <a:rPr altLang="ru" b="1" sz="3200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endParaRPr b="1" sz="3200" i="1" lang="ru-RU">
              <a:solidFill>
                <a:srgbClr val="BF00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032324" y="1959644"/>
            <a:ext cx="3079351" cy="4448373"/>
          </a:xfrm>
          <a:prstGeom prst="rect"/>
        </p:spPr>
      </p:pic>
      <p:cxnSp>
        <p:nvCxnSpPr>
          <p:cNvPr id="3145731" name=""/>
          <p:cNvCxnSpPr>
            <a:cxnSpLocks/>
          </p:cNvCxnSpPr>
          <p:nvPr/>
        </p:nvCxnSpPr>
        <p:spPr>
          <a:xfrm flipH="0">
            <a:off x="6342706" y="1569162"/>
            <a:ext cx="43174" cy="5202991"/>
          </a:xfrm>
          <a:prstGeom prst="line"/>
          <a:solidFill>
            <a:srgbClr val="FFFFFF"/>
          </a:solidFill>
          <a:ln w="38100">
            <a:solidFill>
              <a:srgbClr val="C00000"/>
            </a:solidFill>
            <a:prstDash val="dash"/>
          </a:ln>
        </p:spPr>
      </p:cxnSp>
      <p:cxnSp>
        <p:nvCxnSpPr>
          <p:cNvPr id="3145732" name=""/>
          <p:cNvCxnSpPr>
            <a:cxnSpLocks/>
          </p:cNvCxnSpPr>
          <p:nvPr/>
        </p:nvCxnSpPr>
        <p:spPr>
          <a:xfrm flipV="0">
            <a:off x="2450507" y="6585241"/>
            <a:ext cx="4242984" cy="9685"/>
          </a:xfrm>
          <a:prstGeom prst="line"/>
          <a:solidFill>
            <a:srgbClr val="FFFFFF"/>
          </a:solidFill>
          <a:ln w="25400">
            <a:solidFill>
              <a:srgbClr val="0000FF"/>
            </a:solidFill>
          </a:ln>
        </p:spPr>
      </p:cxnSp>
      <p:cxnSp>
        <p:nvCxnSpPr>
          <p:cNvPr id="3145733" name=""/>
          <p:cNvCxnSpPr>
            <a:cxnSpLocks/>
          </p:cNvCxnSpPr>
          <p:nvPr/>
        </p:nvCxnSpPr>
        <p:spPr>
          <a:xfrm flipH="1">
            <a:off x="2766288" y="1588581"/>
            <a:ext cx="37107" cy="5210692"/>
          </a:xfrm>
          <a:prstGeom prst="line"/>
          <a:solidFill>
            <a:srgbClr val="FFFFFF"/>
          </a:solidFill>
          <a:ln w="38100">
            <a:solidFill>
              <a:srgbClr val="C00000"/>
            </a:solidFill>
            <a:prstDash val="dash"/>
          </a:ln>
        </p:spPr>
      </p:cxnSp>
      <p:cxnSp>
        <p:nvCxnSpPr>
          <p:cNvPr id="3145734" name=""/>
          <p:cNvCxnSpPr>
            <a:cxnSpLocks/>
          </p:cNvCxnSpPr>
          <p:nvPr/>
        </p:nvCxnSpPr>
        <p:spPr>
          <a:xfrm flipV="1">
            <a:off x="2524739" y="1772335"/>
            <a:ext cx="4049789" cy="29374"/>
          </a:xfrm>
          <a:prstGeom prst="line"/>
          <a:solidFill>
            <a:srgbClr val="FFFFFF"/>
          </a:solidFill>
          <a:ln w="25400">
            <a:solidFill>
              <a:srgbClr val="0000FF"/>
            </a:solidFill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conveyor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 txBox="1"/>
          <p:nvPr/>
        </p:nvSpPr>
        <p:spPr>
          <a:xfrm>
            <a:off x="244971" y="5356859"/>
            <a:ext cx="8654056" cy="1501140"/>
          </a:xfrm>
          <a:prstGeom prst="rect"/>
        </p:spPr>
        <p:txBody>
          <a:bodyPr rtlCol="0" wrap="square">
            <a:spAutoFit/>
          </a:bodyPr>
          <a:p>
            <a:r>
              <a:rPr altLang="ru" b="1" sz="3300" i="1" lang="en-US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28</a:t>
            </a:r>
            <a:r>
              <a:rPr altLang="ru" b="1" sz="3300" i="1" lang="en-US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ru" b="1" sz="3300" i="1" lang="ru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червня</a:t>
            </a:r>
            <a:r>
              <a:rPr altLang="ru" b="1" sz="3300" i="1" lang="en-US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ru" b="1" sz="3300" i="1" lang="en-US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1996</a:t>
            </a:r>
            <a:r>
              <a:rPr altLang="ru" b="1" sz="3300" i="1" lang="en-US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ru" b="1" sz="3300" i="1" lang="ru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рік</a:t>
            </a:r>
            <a:r>
              <a:rPr altLang="ru" b="1" sz="3300" i="1" lang="en-US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ru" b="1" sz="3300" i="1" lang="ru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прийнято</a:t>
            </a:r>
            <a:r>
              <a:rPr altLang="ru" b="1" sz="3300" i="1" lang="en-US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ru" b="1" sz="3300" i="1" lang="ru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Конституцію</a:t>
            </a:r>
            <a:r>
              <a:rPr altLang="ru" b="1" sz="3300" i="1" lang="en-US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ru" b="1" sz="3300" i="1" lang="ru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Незалежної</a:t>
            </a:r>
            <a:r>
              <a:rPr altLang="ru" b="1" sz="3300" i="1" lang="en-US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ru" b="1" sz="3300" i="1" lang="ru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України</a:t>
            </a:r>
            <a:r>
              <a:rPr altLang="ru" b="1" sz="3300" i="1" lang="en-US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endParaRPr b="1" sz="3300" i="1" lang="ru-RU" u="none">
              <a:solidFill>
                <a:srgbClr val="BF00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r>
              <a:rPr sz="2800" lang="ru-RU">
                <a:solidFill>
                  <a:srgbClr val="000000"/>
                </a:solidFill>
              </a:rPr>
              <a:t/>
            </a:r>
            <a:endParaRPr sz="2800" lang="ru-RU">
              <a:solidFill>
                <a:srgbClr val="000000"/>
              </a:solidFill>
            </a:endParaRPr>
          </a:p>
        </p:txBody>
      </p:sp>
      <p:sp>
        <p:nvSpPr>
          <p:cNvPr id="1048591" name=""/>
          <p:cNvSpPr txBox="1"/>
          <p:nvPr/>
        </p:nvSpPr>
        <p:spPr>
          <a:xfrm>
            <a:off x="244971" y="584186"/>
            <a:ext cx="3638296" cy="4282440"/>
          </a:xfrm>
          <a:prstGeom prst="rect"/>
        </p:spPr>
        <p:txBody>
          <a:bodyPr rtlCol="0" wrap="square">
            <a:spAutoFit/>
          </a:bodyPr>
          <a:p>
            <a:r>
              <a:rPr altLang="en-US" b="1" sz="2800" i="1" lang="ru-RU">
                <a:solidFill>
                  <a:srgbClr val="00008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В</a:t>
            </a:r>
            <a:r>
              <a:rPr altLang="en-US" b="1" sz="2800" i="1" lang="ru-RU">
                <a:solidFill>
                  <a:srgbClr val="00008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ідповідно до </a:t>
            </a:r>
            <a:r>
              <a:rPr altLang="en-US" b="1" sz="2800" i="1" lang="ru-RU">
                <a:solidFill>
                  <a:srgbClr val="00008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ЗУ</a:t>
            </a:r>
            <a:r>
              <a:rPr altLang="en-US" b="1" sz="2800" i="1" lang="ru-RU">
                <a:solidFill>
                  <a:srgbClr val="00008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1" sz="2800" i="1" lang="en-US">
                <a:solidFill>
                  <a:srgbClr val="00008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'</a:t>
            </a:r>
            <a:r>
              <a:rPr altLang="en-US" b="1" sz="2800" i="1" lang="en-US">
                <a:solidFill>
                  <a:srgbClr val="00008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'</a:t>
            </a:r>
            <a:r>
              <a:rPr altLang="en-US" b="1" sz="2800" i="1" lang="ru-RU">
                <a:solidFill>
                  <a:srgbClr val="00008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Про правонаступництво України"  до ухвалення нової Конституції України на території України    діє    Конституція    (Основний  Закон) Української РСР</a:t>
            </a:r>
            <a:r>
              <a:rPr altLang="ru" sz="2800" lang="en-US">
                <a:solidFill>
                  <a:srgbClr val="000000"/>
                </a:solidFill>
              </a:rPr>
              <a:t> </a:t>
            </a:r>
            <a:endParaRPr sz="2800" lang="ru-RU">
              <a:solidFill>
                <a:srgbClr val="000000"/>
              </a:solidFill>
            </a:endParaRPr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397512" y="93954"/>
            <a:ext cx="4232057" cy="526290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ferris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"/>
          <p:cNvSpPr>
            <a:spLocks noGrp="1"/>
          </p:cNvSpPr>
          <p:nvPr>
            <p:ph type="ctrTitle"/>
          </p:nvPr>
        </p:nvSpPr>
        <p:spPr>
          <a:xfrm rot="21596404">
            <a:off x="4822184" y="1771050"/>
            <a:ext cx="4044109" cy="4617337"/>
          </a:xfrm>
        </p:spPr>
        <p:txBody>
          <a:bodyPr>
            <a:noAutofit/>
          </a:bodyPr>
          <a:p>
            <a:pPr algn="ctr"/>
            <a:r>
              <a:rPr b="1" sz="2900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2</a:t>
            </a:r>
            <a:r>
              <a:rPr b="1" sz="29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8 червня 1996 року о 9 год 18 хв</a:t>
            </a:r>
            <a:br>
              <a:rPr b="1" sz="2900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</a:br>
            <a:r>
              <a:rPr b="1" sz="29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b="1" sz="2900" i="1" lang="ru-RU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після майже  24 годин роботи Верховна Рада України прийняла і ввела в ді</a:t>
            </a:r>
            <a:r>
              <a:rPr altLang="en-US" b="1" sz="2900" i="1" lang="ru-RU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ю</a:t>
            </a:r>
            <a:r>
              <a:rPr altLang="en-US" b="1" sz="2900" i="1" lang="en-US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br>
              <a:rPr b="1" sz="2900" i="1" lang="ru-RU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</a:br>
            <a:r>
              <a:rPr b="1" sz="2900" i="1" lang="ru-RU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Конституцію України </a:t>
            </a:r>
            <a:br>
              <a:rPr b="1" sz="2900" i="1" lang="ru-RU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</a:br>
            <a:r>
              <a:rPr b="1" sz="2900" i="1" lang="ru-RU" u="none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(«за» проголосували 315 народних депутатів)</a:t>
            </a:r>
            <a:r>
              <a:rPr b="1" sz="2900" i="1" lang="ru-RU" u="none">
                <a:solidFill>
                  <a:srgbClr val="BF0000"/>
                </a:solidFill>
              </a:rPr>
              <a:t/>
            </a:r>
            <a:br>
              <a:rPr b="1" sz="2900" i="1" lang="ru-RU" u="none">
                <a:solidFill>
                  <a:srgbClr val="BF0000"/>
                </a:solidFill>
              </a:rPr>
            </a:br>
            <a:br>
              <a:rPr b="1" sz="2900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</a:br>
            <a:r>
              <a:rPr sz="2900" lang="ru-RU"/>
              <a:t> </a:t>
            </a:r>
            <a:endParaRPr sz="2900" lang="ru-RU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10909" y="467500"/>
            <a:ext cx="4069909" cy="5923001"/>
          </a:xfrm>
          <a:prstGeom prst="rect"/>
        </p:spPr>
      </p:pic>
      <p:cxnSp>
        <p:nvCxnSpPr>
          <p:cNvPr id="3145728" name=""/>
          <p:cNvCxnSpPr>
            <a:cxnSpLocks/>
          </p:cNvCxnSpPr>
          <p:nvPr/>
        </p:nvCxnSpPr>
        <p:spPr>
          <a:xfrm>
            <a:off x="4570830" y="-486291"/>
            <a:ext cx="58928" cy="8768013"/>
          </a:xfrm>
          <a:prstGeom prst="line"/>
          <a:solidFill>
            <a:srgbClr val="FFFFFF"/>
          </a:solidFill>
          <a:ln w="38100">
            <a:solidFill>
              <a:srgbClr val="000080"/>
            </a:solidFill>
            <a:prstDash val="dash"/>
          </a:ln>
        </p:spPr>
      </p:cxnSp>
      <p:cxnSp>
        <p:nvCxnSpPr>
          <p:cNvPr id="3145729" name=""/>
          <p:cNvCxnSpPr>
            <a:cxnSpLocks/>
          </p:cNvCxnSpPr>
          <p:nvPr/>
        </p:nvCxnSpPr>
        <p:spPr>
          <a:xfrm flipV="0">
            <a:off x="-1093849" y="6622732"/>
            <a:ext cx="11364682" cy="9558"/>
          </a:xfrm>
          <a:prstGeom prst="line"/>
          <a:solidFill>
            <a:srgbClr val="FFFFFF"/>
          </a:solidFill>
          <a:ln w="25400">
            <a:solidFill>
              <a:srgbClr val="C00000"/>
            </a:solidFill>
          </a:ln>
        </p:spPr>
      </p:cxnSp>
      <p:cxnSp>
        <p:nvCxnSpPr>
          <p:cNvPr id="3145730" name=""/>
          <p:cNvCxnSpPr>
            <a:cxnSpLocks/>
          </p:cNvCxnSpPr>
          <p:nvPr/>
        </p:nvCxnSpPr>
        <p:spPr>
          <a:xfrm flipV="0">
            <a:off x="4590353" y="400554"/>
            <a:ext cx="6862884" cy="50838"/>
          </a:xfrm>
          <a:prstGeom prst="line"/>
          <a:solidFill>
            <a:srgbClr val="FFFFFF"/>
          </a:solidFill>
          <a:ln w="25400">
            <a:solidFill>
              <a:srgbClr val="000080"/>
            </a:solidFill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743220" y="-114510"/>
            <a:ext cx="10525468" cy="701703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"/>
          <p:cNvSpPr txBox="1"/>
          <p:nvPr/>
        </p:nvSpPr>
        <p:spPr>
          <a:xfrm>
            <a:off x="1378873" y="354661"/>
            <a:ext cx="6386254" cy="624840"/>
          </a:xfrm>
          <a:prstGeom prst="rect"/>
        </p:spPr>
        <p:txBody>
          <a:bodyPr rtlCol="0" wrap="square">
            <a:spAutoFit/>
          </a:bodyPr>
          <a:p>
            <a:r>
              <a:rPr b="1" sz="3600" i="1" lang="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Правова</a:t>
            </a:r>
            <a:r>
              <a:rPr altLang="ru" b="1" sz="3600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ru" b="1" sz="3600" i="1" lang="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система</a:t>
            </a:r>
            <a:r>
              <a:rPr altLang="ru" b="1" sz="3600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ru" b="1" sz="3600" i="1" lang="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України</a:t>
            </a:r>
            <a:r>
              <a:rPr altLang="ru" b="1" sz="3600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endParaRPr b="1" sz="3600" i="1" lang="ru-RU">
              <a:solidFill>
                <a:srgbClr val="BF00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140175" y="1326619"/>
            <a:ext cx="3555495" cy="4204763"/>
          </a:xfrm>
          <a:prstGeom prst="rect"/>
        </p:spPr>
      </p:pic>
      <p:sp>
        <p:nvSpPr>
          <p:cNvPr id="1048603" name=""/>
          <p:cNvSpPr txBox="1"/>
          <p:nvPr/>
        </p:nvSpPr>
        <p:spPr>
          <a:xfrm>
            <a:off x="280482" y="1498440"/>
            <a:ext cx="4705719" cy="4282440"/>
          </a:xfrm>
          <a:prstGeom prst="rect"/>
        </p:spPr>
        <p:txBody>
          <a:bodyPr rtlCol="0" wrap="square">
            <a:spAutoFit/>
          </a:bodyPr>
          <a:p>
            <a:r>
              <a:rPr b="1" sz="2800" i="1" lang="ru">
                <a:solidFill>
                  <a:srgbClr val="000000"/>
                </a:solidFill>
                <a:effectLst/>
              </a:rPr>
              <a:t>— це </a:t>
            </a:r>
            <a:r>
              <a:rPr b="1" sz="2800" i="1" lang="ru">
                <a:solidFill>
                  <a:srgbClr val="000000"/>
                </a:solidFill>
                <a:effectLst/>
              </a:rPr>
              <a:t>цілісна,</a:t>
            </a:r>
            <a:r>
              <a:rPr altLang="ru" b="1" sz="2800" i="1" lang="en-US">
                <a:solidFill>
                  <a:srgbClr val="000000"/>
                </a:solidFill>
                <a:effectLst/>
              </a:rPr>
              <a:t> </a:t>
            </a:r>
            <a:r>
              <a:rPr b="1" sz="2800" i="1" lang="ru">
                <a:solidFill>
                  <a:srgbClr val="000000"/>
                </a:solidFill>
                <a:effectLst/>
              </a:rPr>
              <a:t>впорядкована за допомогою джерел </a:t>
            </a:r>
            <a:r>
              <a:rPr b="1" sz="2800" i="1" lang="ru">
                <a:solidFill>
                  <a:srgbClr val="000000"/>
                </a:solidFill>
                <a:effectLst/>
              </a:rPr>
              <a:t>права</a:t>
            </a:r>
            <a:r>
              <a:rPr altLang="ru" b="1" sz="2800" i="1" lang="en-US">
                <a:solidFill>
                  <a:srgbClr val="000000"/>
                </a:solidFill>
                <a:effectLst/>
              </a:rPr>
              <a:t>,</a:t>
            </a:r>
            <a:r>
              <a:rPr altLang="ru" b="1" sz="2800" i="1" lang="en-US">
                <a:solidFill>
                  <a:srgbClr val="000000"/>
                </a:solidFill>
                <a:effectLst/>
              </a:rPr>
              <a:t> </a:t>
            </a:r>
            <a:r>
              <a:rPr b="1" sz="2800" i="1" lang="ru">
                <a:solidFill>
                  <a:srgbClr val="000000"/>
                </a:solidFill>
                <a:effectLst/>
              </a:rPr>
              <a:t>взаємодія суб'єктів права, що забезпечує досягнення </a:t>
            </a:r>
            <a:r>
              <a:rPr b="1" sz="2800" i="1" lang="ru">
                <a:solidFill>
                  <a:srgbClr val="000000"/>
                </a:solidFill>
                <a:effectLst/>
              </a:rPr>
              <a:t>правопорядку</a:t>
            </a:r>
            <a:r>
              <a:rPr altLang="ru" b="1" sz="2800" i="1" lang="en-US">
                <a:solidFill>
                  <a:srgbClr val="000000"/>
                </a:solidFill>
                <a:effectLst/>
              </a:rPr>
              <a:t>,</a:t>
            </a:r>
            <a:r>
              <a:rPr b="1" sz="2800" i="1" lang="ru">
                <a:solidFill>
                  <a:srgbClr val="000000"/>
                </a:solidFill>
                <a:effectLst/>
              </a:rPr>
              <a:t> як необхідної умови функціонування та розвитку українського суспільства.</a:t>
            </a:r>
            <a:endParaRPr b="1" sz="2800" i="1" lang="ru-RU">
              <a:solidFill>
                <a:srgbClr val="000000"/>
              </a:solidFill>
              <a:effectLst/>
            </a:endParaRPr>
          </a:p>
        </p:txBody>
      </p:sp>
      <p:cxnSp>
        <p:nvCxnSpPr>
          <p:cNvPr id="3145739" name=""/>
          <p:cNvCxnSpPr>
            <a:cxnSpLocks/>
          </p:cNvCxnSpPr>
          <p:nvPr/>
        </p:nvCxnSpPr>
        <p:spPr>
          <a:xfrm flipH="1">
            <a:off x="4958158" y="997806"/>
            <a:ext cx="36213" cy="5476036"/>
          </a:xfrm>
          <a:prstGeom prst="line"/>
          <a:solidFill>
            <a:srgbClr val="FFFFFF"/>
          </a:solidFill>
          <a:ln w="25400">
            <a:solidFill>
              <a:srgbClr val="C00000"/>
            </a:solidFill>
          </a:ln>
        </p:spPr>
      </p:cxnSp>
      <p:cxnSp>
        <p:nvCxnSpPr>
          <p:cNvPr id="3145740" name=""/>
          <p:cNvCxnSpPr>
            <a:cxnSpLocks/>
          </p:cNvCxnSpPr>
          <p:nvPr/>
        </p:nvCxnSpPr>
        <p:spPr>
          <a:xfrm flipV="1">
            <a:off x="64972" y="5944796"/>
            <a:ext cx="5164399" cy="3687"/>
          </a:xfrm>
          <a:prstGeom prst="line"/>
          <a:solidFill>
            <a:srgbClr val="FFFFFF"/>
          </a:solidFill>
          <a:ln w="25400">
            <a:solidFill>
              <a:srgbClr val="666666"/>
            </a:solidFill>
          </a:ln>
        </p:spPr>
      </p:cxnSp>
      <p:cxnSp>
        <p:nvCxnSpPr>
          <p:cNvPr id="3145741" name=""/>
          <p:cNvCxnSpPr>
            <a:cxnSpLocks/>
          </p:cNvCxnSpPr>
          <p:nvPr/>
        </p:nvCxnSpPr>
        <p:spPr>
          <a:xfrm flipV="1">
            <a:off x="157248" y="1277343"/>
            <a:ext cx="5362134" cy="10376"/>
          </a:xfrm>
          <a:prstGeom prst="line"/>
          <a:solidFill>
            <a:srgbClr val="FFFFFF"/>
          </a:solidFill>
          <a:ln w="25400">
            <a:solidFill>
              <a:srgbClr val="666666"/>
            </a:solidFill>
          </a:ln>
        </p:spPr>
      </p:cxnSp>
      <p:cxnSp>
        <p:nvCxnSpPr>
          <p:cNvPr id="3145742" name=""/>
          <p:cNvCxnSpPr>
            <a:cxnSpLocks/>
          </p:cNvCxnSpPr>
          <p:nvPr/>
        </p:nvCxnSpPr>
        <p:spPr>
          <a:xfrm flipH="1">
            <a:off x="280482" y="941032"/>
            <a:ext cx="119192" cy="5548435"/>
          </a:xfrm>
          <a:prstGeom prst="line"/>
          <a:solidFill>
            <a:srgbClr val="FFFFFF"/>
          </a:solidFill>
          <a:ln w="25400">
            <a:solidFill>
              <a:srgbClr val="C00000"/>
            </a:solidFill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cove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/>
          <p:nvPr/>
        </p:nvSpPr>
        <p:spPr>
          <a:xfrm>
            <a:off x="1778733" y="635734"/>
            <a:ext cx="5683237" cy="5683237"/>
          </a:xfrm>
          <a:prstGeom prst="roundRect"/>
          <a:solidFill>
            <a:srgbClr val="FFFFFF"/>
          </a:solidFill>
          <a:ln w="25400">
            <a:solidFill>
              <a:srgbClr val="C00000"/>
            </a:solidFill>
          </a:ln>
        </p:spPr>
        <p:txBody>
          <a:bodyPr anchor="ctr"/>
          <a:p>
            <a:pPr algn="ctr"/>
            <a:r>
              <a:rPr b="1" sz="3200" i="1" lang="ru-RU" u="sng">
                <a:solidFill>
                  <a:srgbClr val="BF0000"/>
                </a:solidFill>
              </a:rPr>
              <a:t>Українська правова система </a:t>
            </a:r>
            <a:endParaRPr b="1" sz="2800" i="1" lang="ru-RU" u="sng"/>
          </a:p>
          <a:p>
            <a:pPr algn="ctr"/>
            <a:r>
              <a:rPr b="1" sz="2800" i="1" lang="ru-RU" u="sng">
                <a:solidFill>
                  <a:srgbClr val="000080"/>
                </a:solidFill>
              </a:rPr>
              <a:t>почала своє формування з давніх часів. Протягом усього часу вона вдосконалювалася і розвивалася, приймалися різні важливі для розвитку правової системи України нормативно-правові акти.</a:t>
            </a:r>
            <a:endParaRPr b="1" sz="2800" i="1" lang="ru-RU" u="sng">
              <a:solidFill>
                <a:srgbClr val="000080"/>
              </a:solidFill>
            </a:endParaRPr>
          </a:p>
          <a:p>
            <a:pPr algn="ctr"/>
            <a:endParaRPr b="1" sz="2800" i="1" lang="ru-RU" u="sng"/>
          </a:p>
        </p:txBody>
      </p:sp>
      <p:cxnSp>
        <p:nvCxnSpPr>
          <p:cNvPr id="3145743" name=""/>
          <p:cNvCxnSpPr>
            <a:cxnSpLocks/>
          </p:cNvCxnSpPr>
          <p:nvPr/>
        </p:nvCxnSpPr>
        <p:spPr>
          <a:xfrm>
            <a:off x="765338" y="-709841"/>
            <a:ext cx="133455" cy="10634096"/>
          </a:xfrm>
          <a:prstGeom prst="line"/>
          <a:solidFill>
            <a:srgbClr val="FFFFFF"/>
          </a:solidFill>
          <a:ln w="25400">
            <a:solidFill>
              <a:srgbClr val="666666"/>
            </a:solidFill>
          </a:ln>
        </p:spPr>
      </p:cxnSp>
      <p:cxnSp>
        <p:nvCxnSpPr>
          <p:cNvPr id="3145744" name=""/>
          <p:cNvCxnSpPr>
            <a:cxnSpLocks/>
          </p:cNvCxnSpPr>
          <p:nvPr/>
        </p:nvCxnSpPr>
        <p:spPr>
          <a:xfrm>
            <a:off x="1330957" y="-504061"/>
            <a:ext cx="199425" cy="9520757"/>
          </a:xfrm>
          <a:prstGeom prst="line"/>
          <a:solidFill>
            <a:srgbClr val="FFFFFF"/>
          </a:solidFill>
          <a:ln w="25400">
            <a:solidFill>
              <a:srgbClr val="0000FF"/>
            </a:solidFill>
          </a:ln>
        </p:spPr>
      </p:cxnSp>
      <p:cxnSp>
        <p:nvCxnSpPr>
          <p:cNvPr id="3145745" name=""/>
          <p:cNvCxnSpPr>
            <a:cxnSpLocks/>
          </p:cNvCxnSpPr>
          <p:nvPr/>
        </p:nvCxnSpPr>
        <p:spPr>
          <a:xfrm flipH="0">
            <a:off x="7857386" y="-321442"/>
            <a:ext cx="77441" cy="9969003"/>
          </a:xfrm>
          <a:prstGeom prst="line"/>
          <a:solidFill>
            <a:srgbClr val="FFFFFF"/>
          </a:solidFill>
          <a:ln w="25400">
            <a:solidFill>
              <a:srgbClr val="666666"/>
            </a:solidFill>
          </a:ln>
        </p:spPr>
      </p:cxnSp>
      <p:cxnSp>
        <p:nvCxnSpPr>
          <p:cNvPr id="3145746" name=""/>
          <p:cNvCxnSpPr>
            <a:cxnSpLocks/>
          </p:cNvCxnSpPr>
          <p:nvPr/>
        </p:nvCxnSpPr>
        <p:spPr>
          <a:xfrm flipH="0">
            <a:off x="8317229" y="-160960"/>
            <a:ext cx="149562" cy="8579996"/>
          </a:xfrm>
          <a:prstGeom prst="line"/>
          <a:solidFill>
            <a:srgbClr val="FFFFFF"/>
          </a:solidFill>
          <a:ln w="25400">
            <a:solidFill>
              <a:srgbClr val="C00000"/>
            </a:solidFill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wheel spokes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0684"/>
          </a:xfrm>
        </p:spPr>
        <p:txBody>
          <a:bodyPr/>
          <a:p>
            <a:pPr algn="ctr"/>
            <a:r>
              <a:rPr altLang="ru" b="1" i="1" lang="ru" u="sng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Руська</a:t>
            </a:r>
            <a:r>
              <a:rPr altLang="ru" b="1" i="1" lang="en-US" u="sng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ru" b="1" i="1" lang="ru" u="sng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Правда</a:t>
            </a:r>
            <a:r>
              <a:rPr altLang="ru" b="1" i="1" lang="en-US" u="sng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ru" b="1" i="1" lang="en-US" u="sng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endParaRPr b="1" i="1" lang="ru-RU" u="sng">
              <a:solidFill>
                <a:srgbClr val="BF00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sp>
        <p:nvSpPr>
          <p:cNvPr id="1048611" name=""/>
          <p:cNvSpPr>
            <a:spLocks noGrp="1"/>
          </p:cNvSpPr>
          <p:nvPr>
            <p:ph idx="1"/>
          </p:nvPr>
        </p:nvSpPr>
        <p:spPr>
          <a:xfrm>
            <a:off x="469964" y="1304279"/>
            <a:ext cx="8335507" cy="5085159"/>
          </a:xfrm>
        </p:spPr>
        <p:txBody>
          <a:bodyPr>
            <a:normAutofit fontScale="91667" lnSpcReduction="20000"/>
          </a:bodyPr>
          <a:p>
            <a:pPr indent="0" marL="0">
              <a:buNone/>
            </a:pPr>
            <a:r>
              <a:rPr b="1" sz="2400" i="1" lang="ru-RU">
                <a:solidFill>
                  <a:srgbClr val="BF0000"/>
                </a:solidFill>
                <a:effectLst/>
              </a:rPr>
              <a:t>Руська Правда</a:t>
            </a:r>
            <a:r>
              <a:rPr sz="2400" lang="ru-RU"/>
              <a:t> </a:t>
            </a:r>
            <a:r>
              <a:rPr sz="2400" lang="ru-RU">
                <a:solidFill>
                  <a:srgbClr val="000080"/>
                </a:solidFill>
              </a:rPr>
              <a:t>— найдавніш</a:t>
            </a:r>
            <a:r>
              <a:rPr altLang="en-US" sz="2400" lang="ru-RU">
                <a:solidFill>
                  <a:srgbClr val="000080"/>
                </a:solidFill>
              </a:rPr>
              <a:t>а</a:t>
            </a:r>
            <a:r>
              <a:rPr altLang="en-US" sz="2400" lang="en-US">
                <a:solidFill>
                  <a:srgbClr val="000080"/>
                </a:solidFill>
              </a:rPr>
              <a:t> </a:t>
            </a:r>
            <a:r>
              <a:rPr altLang="en-US" sz="2400" lang="ru-RU">
                <a:solidFill>
                  <a:srgbClr val="000080"/>
                </a:solidFill>
              </a:rPr>
              <a:t>пам'ятка</a:t>
            </a:r>
            <a:r>
              <a:rPr sz="2400" lang="ru-RU">
                <a:solidFill>
                  <a:srgbClr val="000080"/>
                </a:solidFill>
              </a:rPr>
              <a:t> слов'янського </a:t>
            </a:r>
            <a:r>
              <a:rPr sz="2400" lang="ru">
                <a:solidFill>
                  <a:srgbClr val="000080"/>
                </a:solidFill>
              </a:rPr>
              <a:t>права</a:t>
            </a:r>
            <a:r>
              <a:rPr altLang="ru" sz="2400" lang="en-US">
                <a:solidFill>
                  <a:srgbClr val="000080"/>
                </a:solidFill>
              </a:rPr>
              <a:t> </a:t>
            </a:r>
            <a:endParaRPr sz="2400" lang="ru-RU">
              <a:solidFill>
                <a:srgbClr val="000080"/>
              </a:solidFill>
            </a:endParaRPr>
          </a:p>
          <a:p>
            <a:pPr indent="0" marL="0">
              <a:buNone/>
            </a:pPr>
            <a:r>
              <a:rPr altLang="ru" sz="2400" lang="en-US">
                <a:solidFill>
                  <a:srgbClr val="000080"/>
                </a:solidFill>
              </a:rPr>
              <a:t>11</a:t>
            </a:r>
            <a:r>
              <a:rPr altLang="ru" sz="2400" lang="en-US">
                <a:solidFill>
                  <a:srgbClr val="000080"/>
                </a:solidFill>
              </a:rPr>
              <a:t> </a:t>
            </a:r>
            <a:r>
              <a:rPr altLang="ru" sz="2400" lang="en-US">
                <a:solidFill>
                  <a:srgbClr val="000080"/>
                </a:solidFill>
              </a:rPr>
              <a:t>-</a:t>
            </a:r>
            <a:r>
              <a:rPr altLang="ru" sz="2400" lang="en-US">
                <a:solidFill>
                  <a:srgbClr val="000080"/>
                </a:solidFill>
              </a:rPr>
              <a:t> </a:t>
            </a:r>
            <a:r>
              <a:rPr altLang="ru" sz="2400" lang="en-US">
                <a:solidFill>
                  <a:srgbClr val="000080"/>
                </a:solidFill>
              </a:rPr>
              <a:t>12</a:t>
            </a:r>
            <a:r>
              <a:rPr altLang="ru" sz="2400" lang="en-US">
                <a:solidFill>
                  <a:srgbClr val="000080"/>
                </a:solidFill>
              </a:rPr>
              <a:t> </a:t>
            </a:r>
            <a:r>
              <a:rPr altLang="ru" sz="2400" lang="en-US">
                <a:solidFill>
                  <a:srgbClr val="000080"/>
                </a:solidFill>
              </a:rPr>
              <a:t>століття</a:t>
            </a:r>
            <a:r>
              <a:rPr altLang="ru" sz="2400" lang="en-US">
                <a:solidFill>
                  <a:srgbClr val="000080"/>
                </a:solidFill>
              </a:rPr>
              <a:t> </a:t>
            </a:r>
            <a:r>
              <a:rPr sz="2400" lang="ru-RU">
                <a:solidFill>
                  <a:srgbClr val="000080"/>
                </a:solidFill>
              </a:rPr>
              <a:t> </a:t>
            </a:r>
            <a:endParaRPr sz="2400" lang="ru-RU">
              <a:solidFill>
                <a:srgbClr val="000080"/>
              </a:solidFill>
            </a:endParaRPr>
          </a:p>
          <a:p>
            <a:pPr indent="0" marL="0">
              <a:buNone/>
            </a:pPr>
            <a:r>
              <a:rPr sz="2400" lang="ru-RU">
                <a:solidFill>
                  <a:srgbClr val="000080"/>
                </a:solidFill>
              </a:rPr>
              <a:t>У всіх своїх редакціях і списках це документ великого історичного значення.</a:t>
            </a:r>
            <a:endParaRPr sz="2400" lang="ru-RU">
              <a:solidFill>
                <a:srgbClr val="000080"/>
              </a:solidFill>
            </a:endParaRPr>
          </a:p>
          <a:p>
            <a:pPr indent="0" marL="0">
              <a:buNone/>
            </a:pPr>
            <a:r>
              <a:rPr sz="2400" lang="ru-RU">
                <a:solidFill>
                  <a:srgbClr val="000080"/>
                </a:solidFill>
              </a:rPr>
              <a:t>Розвиток рівня права в Київській державі призвів до створення </a:t>
            </a:r>
            <a:r>
              <a:rPr b="1" sz="2400" i="1" lang="ru-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Правди Ярослава Мудрого</a:t>
            </a:r>
            <a:endParaRPr b="1" sz="2400" i="1" lang="ru-RU">
              <a:solidFill>
                <a:srgbClr val="BF00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pPr indent="0" marL="0">
              <a:buNone/>
            </a:pPr>
            <a:r>
              <a:rPr b="0" sz="2400" i="1" lang="ru">
                <a:solidFill>
                  <a:srgbClr val="000080"/>
                </a:solidFill>
                <a:effectLst/>
              </a:rPr>
              <a:t>В</a:t>
            </a:r>
            <a:r>
              <a:rPr b="0" sz="2400" i="1" lang="ru-RU">
                <a:solidFill>
                  <a:srgbClr val="000080"/>
                </a:solidFill>
                <a:effectLst/>
              </a:rPr>
              <a:t>она містила норми </a:t>
            </a:r>
            <a:r>
              <a:rPr altLang="ru" b="0" sz="2400" i="1" lang="en-US">
                <a:solidFill>
                  <a:srgbClr val="000080"/>
                </a:solidFill>
                <a:effectLst/>
              </a:rPr>
              <a:t>:</a:t>
            </a:r>
            <a:endParaRPr b="0" sz="2400" i="1" lang="ru-RU">
              <a:solidFill>
                <a:srgbClr val="000080"/>
              </a:solidFill>
              <a:effectLst/>
            </a:endParaRPr>
          </a:p>
          <a:p>
            <a:pPr indent="0" marL="0">
              <a:buNone/>
            </a:pPr>
            <a:r>
              <a:rPr altLang="ru" b="0" sz="2400" i="1" lang="en-US">
                <a:solidFill>
                  <a:srgbClr val="000080"/>
                </a:solidFill>
                <a:effectLst/>
              </a:rPr>
              <a:t>~</a:t>
            </a:r>
            <a:r>
              <a:rPr b="0" sz="2400" i="1" lang="ru-RU">
                <a:solidFill>
                  <a:srgbClr val="000080"/>
                </a:solidFill>
                <a:effectLst/>
              </a:rPr>
              <a:t>кримінального</a:t>
            </a:r>
            <a:endParaRPr b="0" sz="2400" i="1" lang="ru-RU">
              <a:solidFill>
                <a:srgbClr val="000080"/>
              </a:solidFill>
              <a:effectLst/>
            </a:endParaRPr>
          </a:p>
          <a:p>
            <a:pPr indent="0" marL="0">
              <a:buNone/>
            </a:pPr>
            <a:r>
              <a:rPr altLang="ru" b="0" sz="2400" i="1" lang="en-US">
                <a:solidFill>
                  <a:srgbClr val="000080"/>
                </a:solidFill>
                <a:effectLst/>
              </a:rPr>
              <a:t>~</a:t>
            </a:r>
            <a:r>
              <a:rPr b="0" sz="2400" i="1" lang="ru-RU">
                <a:solidFill>
                  <a:srgbClr val="000080"/>
                </a:solidFill>
                <a:effectLst/>
              </a:rPr>
              <a:t>спадкового</a:t>
            </a:r>
            <a:endParaRPr b="0" sz="2400" i="1" lang="ru-RU">
              <a:solidFill>
                <a:srgbClr val="000080"/>
              </a:solidFill>
              <a:effectLst/>
            </a:endParaRPr>
          </a:p>
          <a:p>
            <a:pPr indent="0" marL="0">
              <a:buNone/>
            </a:pPr>
            <a:r>
              <a:rPr altLang="ru" b="0" sz="2400" i="1" lang="en-US">
                <a:solidFill>
                  <a:srgbClr val="000080"/>
                </a:solidFill>
                <a:effectLst/>
              </a:rPr>
              <a:t>~</a:t>
            </a:r>
            <a:r>
              <a:rPr b="0" sz="2400" i="1" lang="ru-RU">
                <a:solidFill>
                  <a:srgbClr val="000080"/>
                </a:solidFill>
                <a:effectLst/>
              </a:rPr>
              <a:t>торгового</a:t>
            </a:r>
            <a:endParaRPr b="0" sz="2400" i="1" lang="ru-RU">
              <a:solidFill>
                <a:srgbClr val="000080"/>
              </a:solidFill>
              <a:effectLst/>
            </a:endParaRPr>
          </a:p>
          <a:p>
            <a:pPr indent="0" marL="0">
              <a:buNone/>
            </a:pPr>
            <a:r>
              <a:rPr altLang="ru" b="0" sz="2400" i="1" lang="en-US">
                <a:solidFill>
                  <a:srgbClr val="000080"/>
                </a:solidFill>
                <a:effectLst/>
              </a:rPr>
              <a:t>~</a:t>
            </a:r>
            <a:r>
              <a:rPr b="0" sz="2400" i="1" lang="ru-RU">
                <a:solidFill>
                  <a:srgbClr val="000080"/>
                </a:solidFill>
                <a:effectLst/>
              </a:rPr>
              <a:t>процесуального </a:t>
            </a:r>
            <a:endParaRPr b="0" sz="2400" i="1" lang="ru-RU">
              <a:solidFill>
                <a:srgbClr val="000080"/>
              </a:solidFill>
              <a:effectLst/>
            </a:endParaRPr>
          </a:p>
          <a:p>
            <a:pPr indent="0" marL="0">
              <a:buNone/>
            </a:pPr>
            <a:r>
              <a:rPr b="0" sz="2400" i="1" lang="ru-RU">
                <a:solidFill>
                  <a:srgbClr val="000080"/>
                </a:solidFill>
                <a:effectLst/>
              </a:rPr>
              <a:t>законодавства і була головним джерелом правових, соціальних та економічних відносин Давньої Русі.</a:t>
            </a:r>
            <a:endParaRPr b="0" sz="2400" i="1" lang="ru-RU">
              <a:solidFill>
                <a:srgbClr val="00008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l" thruBlk="0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31860">
            <a:off x="-757710" y="-330359"/>
            <a:ext cx="10652923" cy="754517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2666"/>
          </a:xfrm>
        </p:spPr>
        <p:txBody>
          <a:bodyPr>
            <a:normAutofit fontScale="90000"/>
          </a:bodyPr>
          <a:p>
            <a:pPr algn="ctr"/>
            <a:r>
              <a:rPr b="1" i="1" lang="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Конституція</a:t>
            </a:r>
            <a:r>
              <a:rPr altLang="ru" b="1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ru" b="1" i="1" lang="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Пилипа</a:t>
            </a:r>
            <a:r>
              <a:rPr altLang="ru" b="1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ru" b="1" i="1" lang="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Орлика</a:t>
            </a:r>
            <a:r>
              <a:rPr altLang="ru" lang="en-US"/>
              <a:t> </a:t>
            </a:r>
            <a:endParaRPr lang="ru-RU"/>
          </a:p>
        </p:txBody>
      </p:sp>
      <p:sp>
        <p:nvSpPr>
          <p:cNvPr id="1048613" name=""/>
          <p:cNvSpPr>
            <a:spLocks noGrp="1"/>
          </p:cNvSpPr>
          <p:nvPr>
            <p:ph idx="1"/>
          </p:nvPr>
        </p:nvSpPr>
        <p:spPr>
          <a:xfrm>
            <a:off x="355149" y="1245907"/>
            <a:ext cx="8450064" cy="5029162"/>
          </a:xfrm>
        </p:spPr>
        <p:txBody>
          <a:bodyPr>
            <a:normAutofit fontScale="87500" lnSpcReduction="20000"/>
          </a:bodyPr>
          <a:p>
            <a:pPr indent="0" marL="0">
              <a:buNone/>
            </a:pPr>
            <a:r>
              <a:rPr altLang="ru" b="1" sz="3200" i="1" lang="en-US">
                <a:solidFill>
                  <a:srgbClr val="000080"/>
                </a:solidFill>
              </a:rPr>
              <a:t>~</a:t>
            </a:r>
            <a:r>
              <a:rPr b="1" sz="3200" i="1" lang="ru-RU">
                <a:solidFill>
                  <a:srgbClr val="000080"/>
                </a:solidFill>
              </a:rPr>
              <a:t>Написа</a:t>
            </a:r>
            <a:r>
              <a:rPr altLang="en-US" b="1" sz="3200" i="1" lang="ru-RU">
                <a:solidFill>
                  <a:srgbClr val="000080"/>
                </a:solidFill>
              </a:rPr>
              <a:t>н</a:t>
            </a:r>
            <a:r>
              <a:rPr altLang="en-US" b="1" sz="3200" i="1" lang="ru-RU">
                <a:solidFill>
                  <a:srgbClr val="000080"/>
                </a:solidFill>
              </a:rPr>
              <a:t>а</a:t>
            </a:r>
            <a:r>
              <a:rPr altLang="en-US" b="1" sz="3200" i="1" lang="en-US">
                <a:solidFill>
                  <a:srgbClr val="000080"/>
                </a:solidFill>
              </a:rPr>
              <a:t> </a:t>
            </a:r>
            <a:r>
              <a:rPr b="1" sz="3200" i="1" lang="ru-RU">
                <a:solidFill>
                  <a:srgbClr val="000080"/>
                </a:solidFill>
              </a:rPr>
              <a:t>латиною і староукраїнською мовою</a:t>
            </a:r>
            <a:endParaRPr b="1" sz="3200" i="1" lang="ru-RU">
              <a:solidFill>
                <a:srgbClr val="000080"/>
              </a:solidFill>
            </a:endParaRPr>
          </a:p>
          <a:p>
            <a:pPr indent="0" marL="0">
              <a:buNone/>
            </a:pPr>
            <a:r>
              <a:rPr altLang="ru" b="1" sz="3200" i="1" lang="en-US">
                <a:solidFill>
                  <a:srgbClr val="000080"/>
                </a:solidFill>
              </a:rPr>
              <a:t>~</a:t>
            </a:r>
            <a:r>
              <a:rPr b="1" sz="3200" i="1" lang="ru-RU">
                <a:solidFill>
                  <a:srgbClr val="000080"/>
                </a:solidFill>
              </a:rPr>
              <a:t>Складається з преамбули та 16 статей</a:t>
            </a:r>
            <a:endParaRPr b="1" sz="3200" i="1" lang="ru-RU">
              <a:solidFill>
                <a:srgbClr val="000080"/>
              </a:solidFill>
            </a:endParaRPr>
          </a:p>
          <a:p>
            <a:pPr indent="0" marL="0">
              <a:buNone/>
            </a:pPr>
            <a:r>
              <a:rPr altLang="ru" b="1" sz="3200" i="1" lang="en-US">
                <a:solidFill>
                  <a:srgbClr val="000080"/>
                </a:solidFill>
              </a:rPr>
              <a:t>~</a:t>
            </a:r>
            <a:r>
              <a:rPr b="1" sz="3200" i="1" lang="ru-RU">
                <a:solidFill>
                  <a:srgbClr val="000080"/>
                </a:solidFill>
              </a:rPr>
              <a:t>Пам'ятка української політико-філософської та правової думки</a:t>
            </a:r>
            <a:endParaRPr b="1" sz="3200" i="1" lang="ru-RU">
              <a:solidFill>
                <a:srgbClr val="000080"/>
              </a:solidFill>
            </a:endParaRPr>
          </a:p>
          <a:p>
            <a:pPr indent="0" marL="0">
              <a:buNone/>
            </a:pPr>
            <a:r>
              <a:rPr altLang="ru" b="1" sz="3200" i="1" lang="en-US">
                <a:solidFill>
                  <a:srgbClr val="000080"/>
                </a:solidFill>
              </a:rPr>
              <a:t>~</a:t>
            </a:r>
            <a:r>
              <a:rPr altLang="ru" b="1" sz="3200" i="1" lang="en-US">
                <a:solidFill>
                  <a:srgbClr val="000080"/>
                </a:solidFill>
              </a:rPr>
              <a:t>2</a:t>
            </a:r>
            <a:r>
              <a:rPr altLang="ru" b="1" sz="3200" i="1" lang="en-US">
                <a:solidFill>
                  <a:srgbClr val="000080"/>
                </a:solidFill>
              </a:rPr>
              <a:t>008-го року українські науковці виявили у фондах Російського державного архіву давніх актів у Москві оригінальний текст “Конституції”, складений староукраїнською мовою</a:t>
            </a:r>
            <a:endParaRPr b="1" sz="3200" i="1" lang="ru-RU">
              <a:solidFill>
                <a:srgbClr val="000080"/>
              </a:solidFill>
            </a:endParaRPr>
          </a:p>
          <a:p>
            <a:pPr indent="0" marL="0">
              <a:buNone/>
            </a:pPr>
            <a:r>
              <a:rPr altLang="ru" b="1" sz="3200" i="1" lang="en-US">
                <a:solidFill>
                  <a:srgbClr val="000080"/>
                </a:solidFill>
              </a:rPr>
              <a:t>~</a:t>
            </a:r>
            <a:r>
              <a:rPr altLang="ru" b="1" sz="3200" i="1" lang="en-US">
                <a:solidFill>
                  <a:srgbClr val="000080"/>
                </a:solidFill>
              </a:rPr>
              <a:t>Оригінал документу старо</a:t>
            </a:r>
            <a:r>
              <a:rPr altLang="en-US" b="1" sz="3200" i="1" lang="ru-RU">
                <a:solidFill>
                  <a:srgbClr val="000080"/>
                </a:solidFill>
              </a:rPr>
              <a:t>у</a:t>
            </a:r>
            <a:r>
              <a:rPr altLang="en-US" b="1" sz="3200" i="1" lang="ru-RU">
                <a:solidFill>
                  <a:srgbClr val="000080"/>
                </a:solidFill>
              </a:rPr>
              <a:t>к</a:t>
            </a:r>
            <a:r>
              <a:rPr altLang="en-US" b="1" sz="3200" i="1" lang="ru-RU">
                <a:solidFill>
                  <a:srgbClr val="000080"/>
                </a:solidFill>
              </a:rPr>
              <a:t>р</a:t>
            </a:r>
            <a:r>
              <a:rPr altLang="en-US" b="1" sz="3200" i="1" lang="ru-RU">
                <a:solidFill>
                  <a:srgbClr val="000080"/>
                </a:solidFill>
              </a:rPr>
              <a:t>а</a:t>
            </a:r>
            <a:r>
              <a:rPr altLang="en-US" b="1" sz="3200" i="1" lang="ru-RU">
                <a:solidFill>
                  <a:srgbClr val="000080"/>
                </a:solidFill>
              </a:rPr>
              <a:t>ї</a:t>
            </a:r>
            <a:r>
              <a:rPr altLang="ru" b="1" sz="3200" i="1" lang="en-US">
                <a:solidFill>
                  <a:srgbClr val="000080"/>
                </a:solidFill>
              </a:rPr>
              <a:t>нською мовою зберігається в Москві, а латиною - у Швеції</a:t>
            </a:r>
            <a:endParaRPr b="1" sz="3200" i="1" lang="ru-RU">
              <a:solidFill>
                <a:srgbClr val="000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ferris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"/>
          <p:cNvSpPr txBox="1"/>
          <p:nvPr/>
        </p:nvSpPr>
        <p:spPr>
          <a:xfrm>
            <a:off x="359432" y="728980"/>
            <a:ext cx="8425136" cy="5400040"/>
          </a:xfrm>
          <a:prstGeom prst="rect"/>
        </p:spPr>
        <p:txBody>
          <a:bodyPr rtlCol="0" wrap="square">
            <a:spAutoFit/>
          </a:bodyPr>
          <a:p>
            <a:r>
              <a:rPr altLang="ru" b="1" sz="3200" i="1" lang="en-US">
                <a:solidFill>
                  <a:srgbClr val="000080"/>
                </a:solidFill>
              </a:rPr>
              <a:t>~</a:t>
            </a:r>
            <a:r>
              <a:rPr b="1" sz="3200" i="1" lang="ru-RU">
                <a:solidFill>
                  <a:srgbClr val="000080"/>
                </a:solidFill>
              </a:rPr>
              <a:t>передбачала встановлення національного суверенітету й визначення державних кордонів</a:t>
            </a:r>
            <a:endParaRPr b="1" sz="3200" i="1" lang="ru-RU">
              <a:solidFill>
                <a:srgbClr val="000080"/>
              </a:solidFill>
            </a:endParaRPr>
          </a:p>
          <a:p>
            <a:endParaRPr b="1" sz="3200" i="1" lang="ru-RU">
              <a:solidFill>
                <a:srgbClr val="000080"/>
              </a:solidFill>
            </a:endParaRPr>
          </a:p>
          <a:p>
            <a:r>
              <a:rPr altLang="ru" b="1" sz="3200" i="1" lang="en-US">
                <a:solidFill>
                  <a:srgbClr val="000080"/>
                </a:solidFill>
              </a:rPr>
              <a:t>~</a:t>
            </a:r>
            <a:r>
              <a:rPr b="1" sz="3200" i="1" lang="ru-RU">
                <a:solidFill>
                  <a:srgbClr val="000080"/>
                </a:solidFill>
              </a:rPr>
              <a:t>забезпечення прав людини, створення правового суспільства на засадах єдності і взаємодії трьох гілок влади – </a:t>
            </a:r>
            <a:r>
              <a:rPr b="1" sz="3200" i="1" lang="ru">
                <a:solidFill>
                  <a:srgbClr val="000080"/>
                </a:solidFill>
              </a:rPr>
              <a:t>законодавчої</a:t>
            </a:r>
            <a:r>
              <a:rPr altLang="ru" b="1" sz="3200" i="1" lang="en-US">
                <a:solidFill>
                  <a:srgbClr val="000080"/>
                </a:solidFill>
              </a:rPr>
              <a:t>,</a:t>
            </a:r>
            <a:r>
              <a:rPr altLang="ru" b="1" sz="3200" i="1" lang="en-US">
                <a:solidFill>
                  <a:srgbClr val="000080"/>
                </a:solidFill>
              </a:rPr>
              <a:t> </a:t>
            </a:r>
            <a:r>
              <a:rPr altLang="ru" b="1" sz="3200" i="1" lang="ru">
                <a:solidFill>
                  <a:srgbClr val="000080"/>
                </a:solidFill>
              </a:rPr>
              <a:t>виконавчої</a:t>
            </a:r>
            <a:r>
              <a:rPr altLang="ru" b="1" sz="3200" i="1" lang="en-US">
                <a:solidFill>
                  <a:srgbClr val="000080"/>
                </a:solidFill>
              </a:rPr>
              <a:t> </a:t>
            </a:r>
            <a:r>
              <a:rPr altLang="ru" b="1" sz="3200" i="1" lang="ru">
                <a:solidFill>
                  <a:srgbClr val="000080"/>
                </a:solidFill>
              </a:rPr>
              <a:t>та</a:t>
            </a:r>
            <a:r>
              <a:rPr altLang="ru" b="1" sz="3200" i="1" lang="en-US">
                <a:solidFill>
                  <a:srgbClr val="000080"/>
                </a:solidFill>
              </a:rPr>
              <a:t> </a:t>
            </a:r>
            <a:r>
              <a:rPr altLang="ru" b="1" sz="3200" i="1" lang="ru">
                <a:solidFill>
                  <a:srgbClr val="000080"/>
                </a:solidFill>
              </a:rPr>
              <a:t>судової</a:t>
            </a:r>
            <a:endParaRPr b="1" sz="3200" i="1" lang="ru-RU">
              <a:solidFill>
                <a:srgbClr val="000080"/>
              </a:solidFill>
            </a:endParaRPr>
          </a:p>
          <a:p>
            <a:endParaRPr b="1" sz="3200" i="1" lang="ru-RU">
              <a:solidFill>
                <a:srgbClr val="000080"/>
              </a:solidFill>
            </a:endParaRPr>
          </a:p>
          <a:p>
            <a:r>
              <a:rPr altLang="ru" b="1" sz="3200" i="1" lang="en-US">
                <a:solidFill>
                  <a:srgbClr val="000080"/>
                </a:solidFill>
              </a:rPr>
              <a:t>~</a:t>
            </a:r>
            <a:r>
              <a:rPr altLang="en-US" b="1" sz="3200" i="1" lang="ru-RU">
                <a:solidFill>
                  <a:srgbClr val="000080"/>
                </a:solidFill>
              </a:rPr>
              <a:t>з</a:t>
            </a:r>
            <a:r>
              <a:rPr altLang="en-US" b="1" sz="3200" i="1" lang="ru-RU">
                <a:solidFill>
                  <a:srgbClr val="000080"/>
                </a:solidFill>
              </a:rPr>
              <a:t>а</a:t>
            </a:r>
            <a:r>
              <a:rPr altLang="en-US" b="1" sz="3200" i="1" lang="ru-RU">
                <a:solidFill>
                  <a:srgbClr val="000080"/>
                </a:solidFill>
              </a:rPr>
              <a:t>б</a:t>
            </a:r>
            <a:r>
              <a:rPr altLang="en-US" b="1" sz="3200" i="1" lang="ru-RU">
                <a:solidFill>
                  <a:srgbClr val="000080"/>
                </a:solidFill>
              </a:rPr>
              <a:t>е</a:t>
            </a:r>
            <a:r>
              <a:rPr altLang="en-US" b="1" sz="3200" i="1" lang="ru-RU">
                <a:solidFill>
                  <a:srgbClr val="000080"/>
                </a:solidFill>
              </a:rPr>
              <a:t>з</a:t>
            </a:r>
            <a:r>
              <a:rPr altLang="en-US" b="1" sz="3200" i="1" lang="ru-RU">
                <a:solidFill>
                  <a:srgbClr val="000080"/>
                </a:solidFill>
              </a:rPr>
              <a:t>п</a:t>
            </a:r>
            <a:r>
              <a:rPr altLang="en-US" b="1" sz="3200" i="1" lang="ru-RU">
                <a:solidFill>
                  <a:srgbClr val="000080"/>
                </a:solidFill>
              </a:rPr>
              <a:t>е</a:t>
            </a:r>
            <a:r>
              <a:rPr altLang="en-US" b="1" sz="3200" i="1" lang="ru-RU">
                <a:solidFill>
                  <a:srgbClr val="000080"/>
                </a:solidFill>
              </a:rPr>
              <a:t>ч</a:t>
            </a:r>
            <a:r>
              <a:rPr altLang="en-US" b="1" sz="3200" i="1" lang="ru-RU">
                <a:solidFill>
                  <a:srgbClr val="000080"/>
                </a:solidFill>
              </a:rPr>
              <a:t>е</a:t>
            </a:r>
            <a:r>
              <a:rPr altLang="en-US" b="1" sz="3200" i="1" lang="ru-RU">
                <a:solidFill>
                  <a:srgbClr val="000080"/>
                </a:solidFill>
              </a:rPr>
              <a:t>н</a:t>
            </a:r>
            <a:r>
              <a:rPr altLang="en-US" b="1" sz="3200" i="1" lang="ru-RU">
                <a:solidFill>
                  <a:srgbClr val="000080"/>
                </a:solidFill>
              </a:rPr>
              <a:t>н</a:t>
            </a:r>
            <a:r>
              <a:rPr altLang="en-US" b="1" sz="3200" i="1" lang="ru-RU">
                <a:solidFill>
                  <a:srgbClr val="000080"/>
                </a:solidFill>
              </a:rPr>
              <a:t>я</a:t>
            </a:r>
            <a:r>
              <a:rPr altLang="en-US" b="1" sz="3200" i="1" lang="en-US">
                <a:solidFill>
                  <a:srgbClr val="000080"/>
                </a:solidFill>
              </a:rPr>
              <a:t> </a:t>
            </a:r>
            <a:r>
              <a:rPr altLang="en-US" b="1" sz="3200" i="1" lang="ru-RU">
                <a:solidFill>
                  <a:srgbClr val="000080"/>
                </a:solidFill>
              </a:rPr>
              <a:t>п</a:t>
            </a:r>
            <a:r>
              <a:rPr altLang="en-US" b="1" sz="3200" i="1" lang="ru-RU">
                <a:solidFill>
                  <a:srgbClr val="000080"/>
                </a:solidFill>
              </a:rPr>
              <a:t>р</a:t>
            </a:r>
            <a:r>
              <a:rPr altLang="en-US" b="1" sz="3200" i="1" lang="ru-RU">
                <a:solidFill>
                  <a:srgbClr val="000080"/>
                </a:solidFill>
              </a:rPr>
              <a:t>а</a:t>
            </a:r>
            <a:r>
              <a:rPr altLang="en-US" b="1" sz="3200" i="1" lang="ru-RU">
                <a:solidFill>
                  <a:srgbClr val="000080"/>
                </a:solidFill>
              </a:rPr>
              <a:t>в</a:t>
            </a:r>
            <a:r>
              <a:rPr altLang="en-US" b="1" sz="3200" i="1" lang="ru-RU">
                <a:solidFill>
                  <a:srgbClr val="000080"/>
                </a:solidFill>
              </a:rPr>
              <a:t>а</a:t>
            </a:r>
            <a:r>
              <a:rPr altLang="en-US" b="1" sz="3200" i="1" lang="en-US">
                <a:solidFill>
                  <a:srgbClr val="000080"/>
                </a:solidFill>
              </a:rPr>
              <a:t> </a:t>
            </a:r>
            <a:r>
              <a:rPr altLang="en-US" b="1" sz="3200" i="1" lang="ru-RU">
                <a:solidFill>
                  <a:srgbClr val="000080"/>
                </a:solidFill>
              </a:rPr>
              <a:t>н</a:t>
            </a:r>
            <a:r>
              <a:rPr altLang="en-US" b="1" sz="3200" i="1" lang="ru-RU">
                <a:solidFill>
                  <a:srgbClr val="000080"/>
                </a:solidFill>
              </a:rPr>
              <a:t>а</a:t>
            </a:r>
            <a:r>
              <a:rPr altLang="en-US" b="1" sz="3200" i="1" lang="en-US">
                <a:solidFill>
                  <a:srgbClr val="000080"/>
                </a:solidFill>
              </a:rPr>
              <a:t> </a:t>
            </a:r>
            <a:r>
              <a:rPr altLang="en-US" b="1" sz="3200" i="1" lang="ru-RU">
                <a:solidFill>
                  <a:srgbClr val="000080"/>
                </a:solidFill>
              </a:rPr>
              <a:t>с</a:t>
            </a:r>
            <a:r>
              <a:rPr altLang="en-US" b="1" sz="3200" i="1" lang="ru-RU">
                <a:solidFill>
                  <a:srgbClr val="000080"/>
                </a:solidFill>
              </a:rPr>
              <a:t>о</a:t>
            </a:r>
            <a:r>
              <a:rPr altLang="en-US" b="1" sz="3200" i="1" lang="ru-RU">
                <a:solidFill>
                  <a:srgbClr val="000080"/>
                </a:solidFill>
              </a:rPr>
              <a:t>ц</a:t>
            </a:r>
            <a:r>
              <a:rPr altLang="en-US" b="1" sz="3200" i="1" lang="ru-RU">
                <a:solidFill>
                  <a:srgbClr val="000080"/>
                </a:solidFill>
              </a:rPr>
              <a:t>і</a:t>
            </a:r>
            <a:r>
              <a:rPr altLang="en-US" b="1" sz="3200" i="1" lang="ru-RU">
                <a:solidFill>
                  <a:srgbClr val="000080"/>
                </a:solidFill>
              </a:rPr>
              <a:t>альний</a:t>
            </a:r>
            <a:r>
              <a:rPr altLang="en-US" b="1" sz="3200" i="1" lang="en-US">
                <a:solidFill>
                  <a:srgbClr val="000080"/>
                </a:solidFill>
              </a:rPr>
              <a:t> </a:t>
            </a:r>
            <a:r>
              <a:rPr altLang="en-US" b="1" sz="3200" i="1" lang="ru-RU">
                <a:solidFill>
                  <a:srgbClr val="000080"/>
                </a:solidFill>
              </a:rPr>
              <a:t>з</a:t>
            </a:r>
            <a:r>
              <a:rPr altLang="en-US" b="1" sz="3200" i="1" lang="ru-RU">
                <a:solidFill>
                  <a:srgbClr val="000080"/>
                </a:solidFill>
              </a:rPr>
              <a:t>а</a:t>
            </a:r>
            <a:r>
              <a:rPr altLang="en-US" b="1" sz="3200" i="1" lang="ru-RU">
                <a:solidFill>
                  <a:srgbClr val="000080"/>
                </a:solidFill>
              </a:rPr>
              <a:t>х</a:t>
            </a:r>
            <a:r>
              <a:rPr altLang="en-US" b="1" sz="3200" i="1" lang="ru-RU">
                <a:solidFill>
                  <a:srgbClr val="000080"/>
                </a:solidFill>
              </a:rPr>
              <a:t>и</a:t>
            </a:r>
            <a:r>
              <a:rPr altLang="en-US" b="1" sz="3200" i="1" lang="ru-RU">
                <a:solidFill>
                  <a:srgbClr val="000080"/>
                </a:solidFill>
              </a:rPr>
              <a:t>с</a:t>
            </a:r>
            <a:r>
              <a:rPr altLang="en-US" b="1" sz="3200" i="1" lang="ru-RU">
                <a:solidFill>
                  <a:srgbClr val="000080"/>
                </a:solidFill>
              </a:rPr>
              <a:t>т</a:t>
            </a:r>
            <a:r>
              <a:rPr altLang="ru" b="1" sz="3200" i="1" lang="en-US">
                <a:solidFill>
                  <a:srgbClr val="000080"/>
                </a:solidFill>
              </a:rPr>
              <a:t> </a:t>
            </a:r>
            <a:endParaRPr b="1" sz="3200" i="1" lang="ru-RU">
              <a:solidFill>
                <a:srgbClr val="000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893009" y="-134860"/>
            <a:ext cx="10807753" cy="704798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50">
        <p:pull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"/>
          <p:cNvSpPr txBox="1"/>
          <p:nvPr/>
        </p:nvSpPr>
        <p:spPr>
          <a:xfrm>
            <a:off x="1787812" y="362521"/>
            <a:ext cx="6505804" cy="751840"/>
          </a:xfrm>
          <a:prstGeom prst="rect"/>
        </p:spPr>
        <p:txBody>
          <a:bodyPr rtlCol="0" wrap="square">
            <a:spAutoFit/>
          </a:bodyPr>
          <a:p>
            <a:r>
              <a:rPr b="1" sz="4400" i="1" lang="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Гетьманські</a:t>
            </a:r>
            <a:r>
              <a:rPr altLang="ru" b="1" sz="4400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ru" b="1" sz="4400" i="1" lang="ru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Статті</a:t>
            </a:r>
            <a:r>
              <a:rPr altLang="ru" b="1" sz="4400" i="1" lang="en-US">
                <a:solidFill>
                  <a:srgbClr val="B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endParaRPr b="1" sz="4400" i="1" lang="ru-RU">
              <a:solidFill>
                <a:srgbClr val="BF00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sp>
        <p:nvSpPr>
          <p:cNvPr id="1048617" name=""/>
          <p:cNvSpPr txBox="1"/>
          <p:nvPr/>
        </p:nvSpPr>
        <p:spPr>
          <a:xfrm>
            <a:off x="575539" y="1766081"/>
            <a:ext cx="3664793" cy="4003040"/>
          </a:xfrm>
          <a:prstGeom prst="rect"/>
        </p:spPr>
        <p:txBody>
          <a:bodyPr rtlCol="0" wrap="square">
            <a:spAutoFit/>
          </a:bodyPr>
          <a:p>
            <a:r>
              <a:rPr b="1" sz="2400" lang="ru-RU">
                <a:solidFill>
                  <a:srgbClr val="000080"/>
                </a:solidFill>
              </a:rPr>
              <a:t>— документи державно-правового </a:t>
            </a:r>
            <a:r>
              <a:rPr b="1" sz="2400" lang="ru">
                <a:solidFill>
                  <a:srgbClr val="000080"/>
                </a:solidFill>
              </a:rPr>
              <a:t>характеру</a:t>
            </a:r>
            <a:r>
              <a:rPr altLang="ru" b="1" sz="2400" lang="en-US">
                <a:solidFill>
                  <a:srgbClr val="000080"/>
                </a:solidFill>
              </a:rPr>
              <a:t> </a:t>
            </a:r>
            <a:r>
              <a:rPr altLang="ru" b="1" sz="2400" lang="en-US">
                <a:solidFill>
                  <a:srgbClr val="000080"/>
                </a:solidFill>
              </a:rPr>
              <a:t>17</a:t>
            </a:r>
            <a:r>
              <a:rPr altLang="ru" b="1" sz="2400" lang="en-US">
                <a:solidFill>
                  <a:srgbClr val="000080"/>
                </a:solidFill>
              </a:rPr>
              <a:t>-</a:t>
            </a:r>
            <a:r>
              <a:rPr altLang="ru" b="1" sz="2400" lang="en-US">
                <a:solidFill>
                  <a:srgbClr val="000080"/>
                </a:solidFill>
              </a:rPr>
              <a:t>1</a:t>
            </a:r>
            <a:r>
              <a:rPr altLang="ru" b="1" sz="2400" lang="en-US">
                <a:solidFill>
                  <a:srgbClr val="000080"/>
                </a:solidFill>
              </a:rPr>
              <a:t>8</a:t>
            </a:r>
            <a:r>
              <a:rPr altLang="ru" b="1" sz="2400" lang="ru">
                <a:solidFill>
                  <a:srgbClr val="000080"/>
                </a:solidFill>
              </a:rPr>
              <a:t>с</a:t>
            </a:r>
            <a:r>
              <a:rPr altLang="ru" b="1" sz="2400" lang="ru">
                <a:solidFill>
                  <a:srgbClr val="000080"/>
                </a:solidFill>
              </a:rPr>
              <a:t>т</a:t>
            </a:r>
            <a:r>
              <a:rPr altLang="ru" b="1" sz="2400" lang="ru">
                <a:solidFill>
                  <a:srgbClr val="000080"/>
                </a:solidFill>
              </a:rPr>
              <a:t>о</a:t>
            </a:r>
            <a:r>
              <a:rPr altLang="ru" b="1" sz="2400" lang="ru">
                <a:solidFill>
                  <a:srgbClr val="000080"/>
                </a:solidFill>
              </a:rPr>
              <a:t>л</a:t>
            </a:r>
            <a:r>
              <a:rPr altLang="ru" b="1" sz="2400" lang="ru">
                <a:solidFill>
                  <a:srgbClr val="000080"/>
                </a:solidFill>
              </a:rPr>
              <a:t>і</a:t>
            </a:r>
            <a:r>
              <a:rPr altLang="ru" b="1" sz="2400" lang="ru">
                <a:solidFill>
                  <a:srgbClr val="000080"/>
                </a:solidFill>
              </a:rPr>
              <a:t>т</a:t>
            </a:r>
            <a:r>
              <a:rPr altLang="ru" b="1" sz="2400" lang="ru">
                <a:solidFill>
                  <a:srgbClr val="000080"/>
                </a:solidFill>
              </a:rPr>
              <a:t>т</a:t>
            </a:r>
            <a:r>
              <a:rPr altLang="ru" b="1" sz="2400" lang="ru">
                <a:solidFill>
                  <a:srgbClr val="000080"/>
                </a:solidFill>
              </a:rPr>
              <a:t>я</a:t>
            </a:r>
            <a:r>
              <a:rPr b="1" sz="2400" lang="ru-RU">
                <a:solidFill>
                  <a:srgbClr val="000080"/>
                </a:solidFill>
              </a:rPr>
              <a:t>, котрі визначали суспільно-політичний устрій Української держави — Гетьманщини XVII—XVIII ст. </a:t>
            </a:r>
            <a:endParaRPr b="1" sz="2400" lang="ru-RU">
              <a:solidFill>
                <a:srgbClr val="000080"/>
              </a:solidFill>
            </a:endParaRPr>
          </a:p>
          <a:p>
            <a:r>
              <a:rPr b="1" sz="2400" lang="ru-RU">
                <a:solidFill>
                  <a:srgbClr val="000080"/>
                </a:solidFill>
              </a:rPr>
              <a:t>та порядок її васальних взаємовідносин з Російською державою.</a:t>
            </a:r>
            <a:endParaRPr b="1" sz="2400" lang="ru-RU">
              <a:solidFill>
                <a:srgbClr val="000080"/>
              </a:solidFill>
            </a:endParaRPr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040714" y="1497330"/>
            <a:ext cx="3572993" cy="4997306"/>
          </a:xfrm>
          <a:prstGeom prst="rect"/>
        </p:spPr>
      </p:pic>
      <p:cxnSp>
        <p:nvCxnSpPr>
          <p:cNvPr id="3145747" name=""/>
          <p:cNvCxnSpPr>
            <a:cxnSpLocks/>
          </p:cNvCxnSpPr>
          <p:nvPr/>
        </p:nvCxnSpPr>
        <p:spPr>
          <a:xfrm>
            <a:off x="4624848" y="1392540"/>
            <a:ext cx="31350" cy="6137892"/>
          </a:xfrm>
          <a:prstGeom prst="line"/>
          <a:solidFill>
            <a:srgbClr val="FFFFFF"/>
          </a:solidFill>
          <a:ln w="25400">
            <a:solidFill>
              <a:srgbClr val="C00000"/>
            </a:solidFill>
          </a:ln>
        </p:spPr>
      </p:cxnSp>
      <p:cxnSp>
        <p:nvCxnSpPr>
          <p:cNvPr id="3145748" name=""/>
          <p:cNvCxnSpPr>
            <a:cxnSpLocks/>
          </p:cNvCxnSpPr>
          <p:nvPr/>
        </p:nvCxnSpPr>
        <p:spPr>
          <a:xfrm>
            <a:off x="4620162" y="1406393"/>
            <a:ext cx="5555636" cy="8614"/>
          </a:xfrm>
          <a:prstGeom prst="straightConnector1"/>
          <a:ln w="25400">
            <a:solidFill>
              <a:srgbClr val="C00000"/>
            </a:solidFill>
            <a:tailEnd type="triangle" w="lg" len="lg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00">
        <p:fade thruBlk="0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Redmi Note 8T</dc:creator>
  <dcterms:created xsi:type="dcterms:W3CDTF">2015-05-10T15:36:16Z</dcterms:created>
  <dcterms:modified xsi:type="dcterms:W3CDTF">2021-06-28T06:29:56Z</dcterms:modified>
</cp:coreProperties>
</file>