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533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AB9000D-0DAE-47C3-ADDC-9EB26386728C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545E193-2E26-476A-B918-A54A5AC3396C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93792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000D-0DAE-47C3-ADDC-9EB26386728C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E193-2E26-476A-B918-A54A5AC33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20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000D-0DAE-47C3-ADDC-9EB26386728C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E193-2E26-476A-B918-A54A5AC33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774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000D-0DAE-47C3-ADDC-9EB26386728C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E193-2E26-476A-B918-A54A5AC33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93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B9000D-0DAE-47C3-ADDC-9EB26386728C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5E193-2E26-476A-B918-A54A5AC3396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4538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000D-0DAE-47C3-ADDC-9EB26386728C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E193-2E26-476A-B918-A54A5AC33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23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000D-0DAE-47C3-ADDC-9EB26386728C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E193-2E26-476A-B918-A54A5AC33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97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000D-0DAE-47C3-ADDC-9EB26386728C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E193-2E26-476A-B918-A54A5AC33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703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000D-0DAE-47C3-ADDC-9EB26386728C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E193-2E26-476A-B918-A54A5AC33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36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B9000D-0DAE-47C3-ADDC-9EB26386728C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5E193-2E26-476A-B918-A54A5AC3396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23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B9000D-0DAE-47C3-ADDC-9EB26386728C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5E193-2E26-476A-B918-A54A5AC3396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1728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AB9000D-0DAE-47C3-ADDC-9EB26386728C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545E193-2E26-476A-B918-A54A5AC3396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663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915127" y="2159000"/>
            <a:ext cx="8361229" cy="1359380"/>
          </a:xfrm>
        </p:spPr>
        <p:txBody>
          <a:bodyPr/>
          <a:lstStyle/>
          <a:p>
            <a:r>
              <a:rPr lang="uk-UA" sz="4800" dirty="0" smtClean="0"/>
              <a:t>«Україна ЯК СОЦіальна ДЕРЖАВА»</a:t>
            </a:r>
            <a:endParaRPr lang="ru-RU" sz="48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Підготувала група ср-8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27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2700" y="330200"/>
            <a:ext cx="10439400" cy="4279900"/>
          </a:xfrm>
        </p:spPr>
        <p:txBody>
          <a:bodyPr>
            <a:normAutofit/>
          </a:bodyPr>
          <a:lstStyle/>
          <a:p>
            <a:r>
              <a:rPr lang="ru-RU" dirty="0"/>
              <a:t>За </a:t>
            </a:r>
            <a:r>
              <a:rPr lang="ru-RU" dirty="0" err="1"/>
              <a:t>даними</a:t>
            </a:r>
            <a:r>
              <a:rPr lang="ru-RU" dirty="0"/>
              <a:t> Уряду </a:t>
            </a:r>
            <a:r>
              <a:rPr lang="ru-RU" dirty="0" err="1"/>
              <a:t>України</a:t>
            </a:r>
            <a:r>
              <a:rPr lang="ru-RU" dirty="0"/>
              <a:t>, з часу початку в 2014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конфлікту</a:t>
            </a:r>
            <a:r>
              <a:rPr lang="ru-RU" dirty="0"/>
              <a:t> на </a:t>
            </a:r>
            <a:r>
              <a:rPr lang="ru-RU" dirty="0" err="1"/>
              <a:t>сході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та </a:t>
            </a:r>
            <a:r>
              <a:rPr lang="ru-RU" dirty="0" err="1"/>
              <a:t>окупації</a:t>
            </a:r>
            <a:r>
              <a:rPr lang="ru-RU" dirty="0"/>
              <a:t> </a:t>
            </a:r>
            <a:r>
              <a:rPr lang="ru-RU" dirty="0" err="1"/>
              <a:t>Криму</a:t>
            </a:r>
            <a:r>
              <a:rPr lang="ru-RU" dirty="0"/>
              <a:t>,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нараховується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1,5 млн. ВПО. </a:t>
            </a:r>
            <a:r>
              <a:rPr lang="ru-RU" dirty="0" err="1"/>
              <a:t>Від</a:t>
            </a:r>
            <a:r>
              <a:rPr lang="ru-RU" dirty="0"/>
              <a:t> самого початку </a:t>
            </a:r>
            <a:r>
              <a:rPr lang="ru-RU" dirty="0" err="1"/>
              <a:t>конфлікту</a:t>
            </a:r>
            <a:r>
              <a:rPr lang="ru-RU" dirty="0"/>
              <a:t> УВКБ ООН </a:t>
            </a:r>
            <a:r>
              <a:rPr lang="ru-RU" dirty="0" err="1"/>
              <a:t>займається</a:t>
            </a:r>
            <a:r>
              <a:rPr lang="ru-RU" dirty="0"/>
              <a:t> </a:t>
            </a:r>
            <a:r>
              <a:rPr lang="ru-RU" dirty="0" err="1"/>
              <a:t>захистом</a:t>
            </a:r>
            <a:r>
              <a:rPr lang="ru-RU" dirty="0"/>
              <a:t> прав ВПО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УВКБ ООН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різноманітні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</a:t>
            </a:r>
            <a:r>
              <a:rPr lang="ru-RU" dirty="0" err="1"/>
              <a:t>внутрішньо</a:t>
            </a:r>
            <a:r>
              <a:rPr lang="ru-RU" dirty="0"/>
              <a:t> </a:t>
            </a:r>
            <a:r>
              <a:rPr lang="ru-RU" dirty="0" err="1"/>
              <a:t>переміщеним</a:t>
            </a:r>
            <a:r>
              <a:rPr lang="ru-RU" dirty="0"/>
              <a:t> особам: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через </a:t>
            </a:r>
            <a:r>
              <a:rPr lang="ru-RU" dirty="0" err="1"/>
              <a:t>партнерські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гуманітарної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</a:t>
            </a:r>
            <a:r>
              <a:rPr lang="ru-RU" dirty="0" err="1"/>
              <a:t>постраждалому</a:t>
            </a:r>
            <a:r>
              <a:rPr lang="ru-RU" dirty="0"/>
              <a:t> </a:t>
            </a:r>
            <a:r>
              <a:rPr lang="ru-RU" dirty="0" err="1"/>
              <a:t>населенню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переміщення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як </a:t>
            </a:r>
            <a:r>
              <a:rPr lang="ru-RU" dirty="0" err="1"/>
              <a:t>допомога</a:t>
            </a:r>
            <a:r>
              <a:rPr lang="ru-RU" dirty="0"/>
              <a:t> </a:t>
            </a:r>
            <a:r>
              <a:rPr lang="ru-RU" dirty="0" err="1"/>
              <a:t>взимку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надаватися</a:t>
            </a:r>
            <a:r>
              <a:rPr lang="ru-RU" dirty="0"/>
              <a:t> </a:t>
            </a:r>
            <a:r>
              <a:rPr lang="ru-RU" dirty="0" err="1"/>
              <a:t>непродовольчі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: </a:t>
            </a:r>
            <a:r>
              <a:rPr lang="ru-RU" dirty="0" err="1"/>
              <a:t>ковдри</a:t>
            </a:r>
            <a:r>
              <a:rPr lang="ru-RU" dirty="0"/>
              <a:t>, </a:t>
            </a:r>
            <a:r>
              <a:rPr lang="ru-RU" dirty="0" err="1"/>
              <a:t>кухонні</a:t>
            </a:r>
            <a:r>
              <a:rPr lang="ru-RU" dirty="0"/>
              <a:t> </a:t>
            </a:r>
            <a:r>
              <a:rPr lang="ru-RU" dirty="0" err="1"/>
              <a:t>набори</a:t>
            </a:r>
            <a:r>
              <a:rPr lang="ru-RU" dirty="0"/>
              <a:t>, </a:t>
            </a:r>
            <a:r>
              <a:rPr lang="ru-RU" dirty="0" err="1"/>
              <a:t>одяг</a:t>
            </a:r>
            <a:r>
              <a:rPr lang="ru-RU" dirty="0"/>
              <a:t>, </a:t>
            </a:r>
            <a:r>
              <a:rPr lang="ru-RU" dirty="0" err="1"/>
              <a:t>вугілля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/>
              <a:t>Допомога</a:t>
            </a:r>
            <a:r>
              <a:rPr lang="ru-RU" dirty="0"/>
              <a:t>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надзвичайної</a:t>
            </a:r>
            <a:r>
              <a:rPr lang="ru-RU" dirty="0"/>
              <a:t> </a:t>
            </a:r>
            <a:r>
              <a:rPr lang="ru-RU" dirty="0" err="1"/>
              <a:t>ситуації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включати</a:t>
            </a:r>
            <a:r>
              <a:rPr lang="ru-RU" dirty="0"/>
              <a:t> </a:t>
            </a:r>
            <a:r>
              <a:rPr lang="ru-RU" dirty="0" err="1"/>
              <a:t>життєво</a:t>
            </a:r>
            <a:r>
              <a:rPr lang="ru-RU" dirty="0"/>
              <a:t> </a:t>
            </a:r>
            <a:r>
              <a:rPr lang="ru-RU" dirty="0" err="1"/>
              <a:t>важливу</a:t>
            </a:r>
            <a:r>
              <a:rPr lang="ru-RU" dirty="0"/>
              <a:t> </a:t>
            </a:r>
            <a:r>
              <a:rPr lang="ru-RU" dirty="0" err="1"/>
              <a:t>допомогу</a:t>
            </a:r>
            <a:r>
              <a:rPr lang="ru-RU" dirty="0"/>
              <a:t>, </a:t>
            </a:r>
            <a:r>
              <a:rPr lang="ru-RU" dirty="0" err="1"/>
              <a:t>таку</a:t>
            </a:r>
            <a:r>
              <a:rPr lang="ru-RU" dirty="0"/>
              <a:t> як </a:t>
            </a:r>
            <a:r>
              <a:rPr lang="ru-RU" dirty="0" err="1"/>
              <a:t>тимчасове</a:t>
            </a:r>
            <a:r>
              <a:rPr lang="ru-RU" dirty="0"/>
              <a:t> </a:t>
            </a:r>
            <a:r>
              <a:rPr lang="ru-RU" dirty="0" err="1"/>
              <a:t>житло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мінімальна</a:t>
            </a:r>
            <a:r>
              <a:rPr lang="ru-RU" dirty="0"/>
              <a:t> </a:t>
            </a:r>
            <a:r>
              <a:rPr lang="ru-RU" dirty="0" err="1"/>
              <a:t>фінансова</a:t>
            </a:r>
            <a:r>
              <a:rPr lang="ru-RU" dirty="0"/>
              <a:t> </a:t>
            </a:r>
            <a:r>
              <a:rPr lang="ru-RU" dirty="0" err="1"/>
              <a:t>допомога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допомога</a:t>
            </a:r>
            <a:r>
              <a:rPr lang="ru-RU" dirty="0"/>
              <a:t> </a:t>
            </a:r>
            <a:r>
              <a:rPr lang="ru-RU" dirty="0" err="1"/>
              <a:t>надається</a:t>
            </a:r>
            <a:r>
              <a:rPr lang="ru-RU" dirty="0"/>
              <a:t> </a:t>
            </a:r>
            <a:r>
              <a:rPr lang="ru-RU" dirty="0" err="1"/>
              <a:t>вздовж</a:t>
            </a:r>
            <a:r>
              <a:rPr lang="ru-RU" dirty="0"/>
              <a:t> 20 км “</a:t>
            </a:r>
            <a:r>
              <a:rPr lang="ru-RU" dirty="0" err="1"/>
              <a:t>лінії</a:t>
            </a:r>
            <a:r>
              <a:rPr lang="ru-RU" dirty="0"/>
              <a:t> </a:t>
            </a:r>
            <a:r>
              <a:rPr lang="ru-RU" dirty="0" err="1"/>
              <a:t>розмежування</a:t>
            </a:r>
            <a:r>
              <a:rPr lang="ru-RU" dirty="0"/>
              <a:t>” на </a:t>
            </a:r>
            <a:r>
              <a:rPr lang="ru-RU" dirty="0" err="1"/>
              <a:t>підконтрольних</a:t>
            </a:r>
            <a:r>
              <a:rPr lang="ru-RU" dirty="0"/>
              <a:t> урядом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територіях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985" y="4190202"/>
            <a:ext cx="3721100" cy="2337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694" y="4190202"/>
            <a:ext cx="2381250" cy="2381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715" y="4190202"/>
            <a:ext cx="4198938" cy="233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46500" y="584200"/>
            <a:ext cx="9601200" cy="1485900"/>
          </a:xfrm>
        </p:spPr>
        <p:txBody>
          <a:bodyPr>
            <a:normAutofit/>
          </a:bodyPr>
          <a:lstStyle/>
          <a:p>
            <a:r>
              <a:rPr lang="uk-UA" sz="4800" dirty="0" smtClean="0"/>
              <a:t>Дякуємо за увагу!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1625600"/>
            <a:ext cx="62738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4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593849" y="596900"/>
            <a:ext cx="9829800" cy="1485900"/>
          </a:xfrm>
        </p:spPr>
        <p:txBody>
          <a:bodyPr>
            <a:normAutofit/>
          </a:bodyPr>
          <a:lstStyle/>
          <a:p>
            <a:r>
              <a:rPr lang="ru-RU" sz="3200" dirty="0" err="1"/>
              <a:t>Відповідно</a:t>
            </a:r>
            <a:r>
              <a:rPr lang="ru-RU" sz="3200" dirty="0"/>
              <a:t> до </a:t>
            </a:r>
            <a:r>
              <a:rPr lang="ru-RU" sz="3200" dirty="0" err="1"/>
              <a:t>статті</a:t>
            </a:r>
            <a:r>
              <a:rPr lang="ru-RU" sz="3200" dirty="0"/>
              <a:t> </a:t>
            </a:r>
            <a:r>
              <a:rPr lang="ru-RU" sz="3200" dirty="0" smtClean="0"/>
              <a:t>1 </a:t>
            </a:r>
            <a:r>
              <a:rPr lang="ru-RU" sz="3200" dirty="0" err="1"/>
              <a:t>Конституції</a:t>
            </a:r>
            <a:r>
              <a:rPr lang="ru-RU" sz="3200" dirty="0"/>
              <a:t> </a:t>
            </a:r>
            <a:r>
              <a:rPr lang="ru-RU" sz="3200" dirty="0" err="1"/>
              <a:t>України</a:t>
            </a:r>
            <a:r>
              <a:rPr lang="ru-RU" sz="3200" dirty="0"/>
              <a:t> - </a:t>
            </a:r>
            <a:r>
              <a:rPr lang="ru-RU" sz="3200" dirty="0" err="1"/>
              <a:t>Україна</a:t>
            </a:r>
            <a:r>
              <a:rPr lang="ru-RU" sz="3200" dirty="0"/>
              <a:t> є демократичною, </a:t>
            </a:r>
            <a:r>
              <a:rPr lang="ru-RU" sz="3200" dirty="0" err="1" smtClean="0"/>
              <a:t>соціальною</a:t>
            </a:r>
            <a:r>
              <a:rPr lang="ru-RU" sz="3200" dirty="0"/>
              <a:t>, правовою державою.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8" y="1816099"/>
            <a:ext cx="4870451" cy="35036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099" y="2920998"/>
            <a:ext cx="4781550" cy="350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3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09" y="-223381"/>
            <a:ext cx="9752381" cy="73047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209" y="-70981"/>
            <a:ext cx="9752381" cy="7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1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0600" y="825500"/>
            <a:ext cx="9601200" cy="825500"/>
          </a:xfrm>
        </p:spPr>
        <p:txBody>
          <a:bodyPr/>
          <a:lstStyle/>
          <a:p>
            <a:r>
              <a:rPr lang="uk-UA" dirty="0" smtClean="0"/>
              <a:t>Особливості соціальної держави.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689100" y="1841500"/>
            <a:ext cx="9601200" cy="4622800"/>
          </a:xfrm>
        </p:spPr>
        <p:txBody>
          <a:bodyPr>
            <a:normAutofit/>
          </a:bodyPr>
          <a:lstStyle/>
          <a:p>
            <a:r>
              <a:rPr lang="ru-RU" sz="2400" dirty="0"/>
              <a:t>1) </a:t>
            </a:r>
            <a:r>
              <a:rPr lang="ru-RU" sz="2400" dirty="0" err="1" smtClean="0"/>
              <a:t>Проголошення</a:t>
            </a:r>
            <a:r>
              <a:rPr lang="ru-RU" sz="2400" dirty="0" smtClean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 </a:t>
            </a:r>
            <a:r>
              <a:rPr lang="ru-RU" sz="2400" dirty="0" err="1"/>
              <a:t>найвищою</a:t>
            </a:r>
            <a:r>
              <a:rPr lang="ru-RU" sz="2400" dirty="0"/>
              <a:t> </a:t>
            </a:r>
            <a:r>
              <a:rPr lang="ru-RU" sz="2400" dirty="0" err="1"/>
              <a:t>цінністю</a:t>
            </a:r>
            <a:r>
              <a:rPr lang="ru-RU" sz="2400" dirty="0"/>
              <a:t>.</a:t>
            </a:r>
          </a:p>
          <a:p>
            <a:r>
              <a:rPr lang="ru-RU" sz="2400" dirty="0"/>
              <a:t>2) </a:t>
            </a:r>
            <a:r>
              <a:rPr lang="ru-RU" sz="2400" dirty="0" err="1" smtClean="0"/>
              <a:t>Специфічна</a:t>
            </a:r>
            <a:r>
              <a:rPr lang="ru-RU" sz="2400" dirty="0" smtClean="0"/>
              <a:t> </a:t>
            </a:r>
            <a:r>
              <a:rPr lang="ru-RU" sz="2400" dirty="0" err="1"/>
              <a:t>спрямованість</a:t>
            </a:r>
            <a:r>
              <a:rPr lang="ru-RU" sz="2400" dirty="0"/>
              <a:t> на </a:t>
            </a:r>
            <a:r>
              <a:rPr lang="ru-RU" sz="2400" dirty="0" err="1"/>
              <a:t>забезпечення</a:t>
            </a:r>
            <a:r>
              <a:rPr lang="ru-RU" sz="2400" dirty="0"/>
              <a:t> </a:t>
            </a:r>
            <a:r>
              <a:rPr lang="ru-RU" sz="2400" dirty="0" err="1"/>
              <a:t>соціальних</a:t>
            </a:r>
            <a:r>
              <a:rPr lang="ru-RU" sz="2400" dirty="0"/>
              <a:t> </a:t>
            </a:r>
            <a:r>
              <a:rPr lang="ru-RU" sz="2400" dirty="0" smtClean="0"/>
              <a:t>прав.</a:t>
            </a:r>
            <a:endParaRPr lang="ru-RU" sz="2400" dirty="0"/>
          </a:p>
          <a:p>
            <a:r>
              <a:rPr lang="ru-RU" sz="2400" dirty="0"/>
              <a:t>3) </a:t>
            </a:r>
            <a:r>
              <a:rPr lang="ru-RU" sz="2400" dirty="0" err="1"/>
              <a:t>С</a:t>
            </a:r>
            <a:r>
              <a:rPr lang="ru-RU" sz="2400" dirty="0" err="1" smtClean="0"/>
              <a:t>оціальна</a:t>
            </a:r>
            <a:r>
              <a:rPr lang="ru-RU" sz="2400" dirty="0" smtClean="0"/>
              <a:t> </a:t>
            </a:r>
            <a:r>
              <a:rPr lang="ru-RU" sz="2400" dirty="0"/>
              <a:t>держава </a:t>
            </a:r>
            <a:r>
              <a:rPr lang="ru-RU" sz="2400" dirty="0" err="1"/>
              <a:t>ґрунтується</a:t>
            </a:r>
            <a:r>
              <a:rPr lang="ru-RU" sz="2400" dirty="0"/>
              <a:t> на принципах </a:t>
            </a:r>
            <a:r>
              <a:rPr lang="ru-RU" sz="2400" dirty="0" err="1"/>
              <a:t>солідарності</a:t>
            </a:r>
            <a:r>
              <a:rPr lang="ru-RU" sz="2400" dirty="0"/>
              <a:t>, </a:t>
            </a:r>
            <a:r>
              <a:rPr lang="ru-RU" sz="2400" dirty="0" err="1"/>
              <a:t>соціальної</a:t>
            </a:r>
            <a:r>
              <a:rPr lang="ru-RU" sz="2400" dirty="0"/>
              <a:t> </a:t>
            </a:r>
            <a:r>
              <a:rPr lang="ru-RU" sz="2400" dirty="0" err="1"/>
              <a:t>відповідальності</a:t>
            </a:r>
            <a:r>
              <a:rPr lang="ru-RU" sz="2400" dirty="0"/>
              <a:t>, </a:t>
            </a:r>
            <a:r>
              <a:rPr lang="ru-RU" sz="2400" dirty="0" err="1"/>
              <a:t>соціальної</a:t>
            </a:r>
            <a:r>
              <a:rPr lang="ru-RU" sz="2400" dirty="0"/>
              <a:t> </a:t>
            </a:r>
            <a:r>
              <a:rPr lang="ru-RU" sz="2400" dirty="0" err="1"/>
              <a:t>справедливості</a:t>
            </a:r>
            <a:r>
              <a:rPr lang="ru-RU" sz="2400" dirty="0"/>
              <a:t> та </a:t>
            </a:r>
            <a:r>
              <a:rPr lang="ru-RU" sz="2400" dirty="0" err="1"/>
              <a:t>субсидіарності</a:t>
            </a:r>
            <a:r>
              <a:rPr lang="ru-RU" sz="2400" dirty="0"/>
              <a:t>. </a:t>
            </a:r>
          </a:p>
          <a:p>
            <a:r>
              <a:rPr lang="ru-RU" sz="2400" dirty="0"/>
              <a:t>4) </a:t>
            </a:r>
            <a:r>
              <a:rPr lang="ru-RU" sz="2400" dirty="0" err="1" smtClean="0"/>
              <a:t>Забезпечення</a:t>
            </a:r>
            <a:r>
              <a:rPr lang="ru-RU" sz="2400" dirty="0" smtClean="0"/>
              <a:t> </a:t>
            </a:r>
            <a:r>
              <a:rPr lang="ru-RU" sz="2400" dirty="0" err="1"/>
              <a:t>перерозподілу</a:t>
            </a:r>
            <a:r>
              <a:rPr lang="ru-RU" sz="2400" dirty="0"/>
              <a:t> </a:t>
            </a:r>
            <a:r>
              <a:rPr lang="ru-RU" sz="2400" dirty="0" err="1"/>
              <a:t>суспільних</a:t>
            </a:r>
            <a:r>
              <a:rPr lang="ru-RU" sz="2400" dirty="0"/>
              <a:t> благ. </a:t>
            </a:r>
          </a:p>
          <a:p>
            <a:r>
              <a:rPr lang="ru-RU" sz="2400" dirty="0"/>
              <a:t>5) </a:t>
            </a:r>
            <a:r>
              <a:rPr lang="ru-RU" sz="2400" dirty="0" err="1" smtClean="0"/>
              <a:t>Існування</a:t>
            </a:r>
            <a:r>
              <a:rPr lang="ru-RU" sz="2400" dirty="0" smtClean="0"/>
              <a:t> </a:t>
            </a:r>
            <a:r>
              <a:rPr lang="ru-RU" sz="2400" dirty="0" err="1"/>
              <a:t>соціальних</a:t>
            </a:r>
            <a:r>
              <a:rPr lang="ru-RU" sz="2400" dirty="0"/>
              <a:t> </a:t>
            </a:r>
            <a:r>
              <a:rPr lang="ru-RU" sz="2400" dirty="0" err="1"/>
              <a:t>обов'язків</a:t>
            </a:r>
            <a:r>
              <a:rPr lang="ru-RU" sz="2400" dirty="0"/>
              <a:t> </a:t>
            </a:r>
            <a:r>
              <a:rPr lang="ru-RU" sz="2400" dirty="0" err="1"/>
              <a:t>держави</a:t>
            </a:r>
            <a:r>
              <a:rPr lang="ru-RU" sz="2400" dirty="0"/>
              <a:t> </a:t>
            </a:r>
            <a:r>
              <a:rPr lang="ru-RU" sz="2400" dirty="0" err="1"/>
              <a:t>щодо</a:t>
            </a:r>
            <a:r>
              <a:rPr lang="ru-RU" sz="2400" dirty="0"/>
              <a:t> </a:t>
            </a:r>
            <a:r>
              <a:rPr lang="ru-RU" sz="2400" dirty="0" err="1"/>
              <a:t>своїх</a:t>
            </a:r>
            <a:r>
              <a:rPr lang="ru-RU" sz="2400" dirty="0"/>
              <a:t> </a:t>
            </a:r>
            <a:r>
              <a:rPr lang="ru-RU" sz="2400" dirty="0" err="1" smtClean="0"/>
              <a:t>громадян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011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9601200" cy="698500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Народжуваність в Україні.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295400"/>
            <a:ext cx="9601200" cy="3225800"/>
          </a:xfrm>
        </p:spPr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народжуваність</a:t>
            </a:r>
            <a:r>
              <a:rPr lang="ru-RU" dirty="0"/>
              <a:t> </a:t>
            </a:r>
            <a:r>
              <a:rPr lang="ru-RU" dirty="0" err="1"/>
              <a:t>падає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давно.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наступний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народжувалося</a:t>
            </a:r>
            <a:r>
              <a:rPr lang="ru-RU" dirty="0"/>
              <a:t> на 27-33 тис. </a:t>
            </a:r>
            <a:r>
              <a:rPr lang="ru-RU" dirty="0" err="1"/>
              <a:t>дітей</a:t>
            </a:r>
            <a:r>
              <a:rPr lang="ru-RU" dirty="0"/>
              <a:t> </a:t>
            </a:r>
            <a:r>
              <a:rPr lang="ru-RU" dirty="0" err="1"/>
              <a:t>менше</a:t>
            </a:r>
            <a:r>
              <a:rPr lang="ru-RU" dirty="0"/>
              <a:t>, </a:t>
            </a:r>
            <a:r>
              <a:rPr lang="ru-RU" dirty="0" err="1"/>
              <a:t>аніж</a:t>
            </a:r>
            <a:r>
              <a:rPr lang="ru-RU" dirty="0"/>
              <a:t> у </a:t>
            </a:r>
            <a:r>
              <a:rPr lang="ru-RU" dirty="0" err="1"/>
              <a:t>попередній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. </a:t>
            </a:r>
            <a:r>
              <a:rPr lang="ru-RU" dirty="0" err="1"/>
              <a:t>Карантинний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 не </a:t>
            </a:r>
            <a:r>
              <a:rPr lang="ru-RU" dirty="0" err="1"/>
              <a:t>переламав</a:t>
            </a:r>
            <a:r>
              <a:rPr lang="ru-RU" dirty="0"/>
              <a:t>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тенденцію</a:t>
            </a:r>
            <a:r>
              <a:rPr lang="ru-RU" dirty="0"/>
              <a:t>, але </a:t>
            </a:r>
            <a:r>
              <a:rPr lang="ru-RU" dirty="0" err="1"/>
              <a:t>темпи</a:t>
            </a:r>
            <a:r>
              <a:rPr lang="ru-RU" dirty="0"/>
              <a:t> </a:t>
            </a:r>
            <a:r>
              <a:rPr lang="ru-RU" dirty="0" err="1"/>
              <a:t>падіння</a:t>
            </a:r>
            <a:r>
              <a:rPr lang="ru-RU" dirty="0"/>
              <a:t> </a:t>
            </a:r>
            <a:r>
              <a:rPr lang="ru-RU" dirty="0" err="1"/>
              <a:t>уповільнив</a:t>
            </a:r>
            <a:r>
              <a:rPr lang="ru-RU" dirty="0"/>
              <a:t> </a:t>
            </a:r>
            <a:r>
              <a:rPr lang="ru-RU" dirty="0" err="1"/>
              <a:t>ледь</a:t>
            </a:r>
            <a:r>
              <a:rPr lang="ru-RU" dirty="0"/>
              <a:t> не </a:t>
            </a:r>
            <a:r>
              <a:rPr lang="ru-RU" dirty="0" err="1"/>
              <a:t>удвічі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2019-го,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народилося</a:t>
            </a:r>
            <a:r>
              <a:rPr lang="ru-RU" dirty="0"/>
              <a:t> на 27 тис. </a:t>
            </a:r>
            <a:r>
              <a:rPr lang="ru-RU" dirty="0" err="1"/>
              <a:t>дітей</a:t>
            </a:r>
            <a:r>
              <a:rPr lang="ru-RU" dirty="0"/>
              <a:t> </a:t>
            </a:r>
            <a:r>
              <a:rPr lang="ru-RU" dirty="0" err="1"/>
              <a:t>менше</a:t>
            </a:r>
            <a:r>
              <a:rPr lang="ru-RU" dirty="0"/>
              <a:t>, </a:t>
            </a:r>
            <a:r>
              <a:rPr lang="ru-RU" dirty="0" err="1"/>
              <a:t>аніж</a:t>
            </a:r>
            <a:r>
              <a:rPr lang="ru-RU" dirty="0"/>
              <a:t> 2018-го, то 2020-го – </a:t>
            </a:r>
            <a:r>
              <a:rPr lang="ru-RU" dirty="0" err="1"/>
              <a:t>тільки</a:t>
            </a:r>
            <a:r>
              <a:rPr lang="ru-RU" dirty="0"/>
              <a:t> на 15 тис. </a:t>
            </a:r>
            <a:r>
              <a:rPr lang="ru-RU" dirty="0" err="1"/>
              <a:t>менше</a:t>
            </a:r>
            <a:r>
              <a:rPr lang="ru-RU" dirty="0"/>
              <a:t>, </a:t>
            </a:r>
            <a:r>
              <a:rPr lang="ru-RU" dirty="0" err="1"/>
              <a:t>аніж</a:t>
            </a:r>
            <a:r>
              <a:rPr lang="ru-RU" dirty="0"/>
              <a:t> 2019-го.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986694"/>
            <a:ext cx="4603832" cy="3348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281" y="2986694"/>
            <a:ext cx="4992237" cy="334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9601200" cy="711200"/>
          </a:xfrm>
        </p:spPr>
        <p:txBody>
          <a:bodyPr>
            <a:normAutofit/>
          </a:bodyPr>
          <a:lstStyle/>
          <a:p>
            <a:r>
              <a:rPr lang="uk-UA" sz="4000" dirty="0" smtClean="0"/>
              <a:t>Смертність в Україні: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016000"/>
            <a:ext cx="8229600" cy="3581400"/>
          </a:xfrm>
        </p:spPr>
        <p:txBody>
          <a:bodyPr/>
          <a:lstStyle/>
          <a:p>
            <a:r>
              <a:rPr lang="ru-RU" dirty="0"/>
              <a:t>За 2020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скоротилося</a:t>
            </a:r>
            <a:r>
              <a:rPr lang="ru-RU" dirty="0"/>
              <a:t> на 314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чоловік</a:t>
            </a:r>
            <a:r>
              <a:rPr lang="ru-RU" dirty="0"/>
              <a:t>  за станом на 1 </a:t>
            </a:r>
            <a:r>
              <a:rPr lang="ru-RU" dirty="0" err="1"/>
              <a:t>січня</a:t>
            </a:r>
            <a:r>
              <a:rPr lang="ru-RU" dirty="0"/>
              <a:t>. Роком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скорочення</a:t>
            </a:r>
            <a:r>
              <a:rPr lang="ru-RU" dirty="0"/>
              <a:t> становило 250 тис.,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раніше</a:t>
            </a:r>
            <a:r>
              <a:rPr lang="ru-RU" dirty="0"/>
              <a:t> – 233 тис. </a:t>
            </a:r>
            <a:r>
              <a:rPr lang="ru-RU" dirty="0" err="1"/>
              <a:t>чоловік</a:t>
            </a:r>
            <a:r>
              <a:rPr lang="ru-RU" dirty="0"/>
              <a:t>. </a:t>
            </a:r>
            <a:r>
              <a:rPr lang="ru-RU" dirty="0" err="1"/>
              <a:t>Тобто</a:t>
            </a:r>
            <a:r>
              <a:rPr lang="ru-RU" dirty="0"/>
              <a:t> 2020-го </a:t>
            </a:r>
            <a:r>
              <a:rPr lang="ru-RU" dirty="0" err="1"/>
              <a:t>темпи</a:t>
            </a:r>
            <a:r>
              <a:rPr lang="ru-RU" dirty="0"/>
              <a:t> </a:t>
            </a:r>
            <a:r>
              <a:rPr lang="ru-RU" dirty="0" err="1"/>
              <a:t>скорочення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прискорилися</a:t>
            </a:r>
            <a:r>
              <a:rPr lang="ru-RU" dirty="0"/>
              <a:t> в </a:t>
            </a:r>
            <a:r>
              <a:rPr lang="ru-RU" dirty="0" err="1"/>
              <a:t>півтора</a:t>
            </a:r>
            <a:r>
              <a:rPr lang="ru-RU" dirty="0"/>
              <a:t> разу.</a:t>
            </a:r>
          </a:p>
          <a:p>
            <a:r>
              <a:rPr lang="ru-RU" dirty="0"/>
              <a:t>В </a:t>
            </a:r>
            <a:r>
              <a:rPr lang="ru-RU" dirty="0" err="1"/>
              <a:t>останні</a:t>
            </a:r>
            <a:r>
              <a:rPr lang="ru-RU" dirty="0"/>
              <a:t> роки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щороку</a:t>
            </a:r>
            <a:r>
              <a:rPr lang="ru-RU" dirty="0"/>
              <a:t> </a:t>
            </a:r>
            <a:r>
              <a:rPr lang="ru-RU" dirty="0" err="1"/>
              <a:t>фіксували</a:t>
            </a:r>
            <a:r>
              <a:rPr lang="ru-RU" dirty="0"/>
              <a:t> по 570-580 </a:t>
            </a:r>
            <a:r>
              <a:rPr lang="ru-RU" dirty="0" err="1"/>
              <a:t>тисяч</a:t>
            </a:r>
            <a:r>
              <a:rPr lang="ru-RU" dirty="0"/>
              <a:t> смертей. </a:t>
            </a:r>
            <a:r>
              <a:rPr lang="ru-RU" dirty="0" err="1"/>
              <a:t>Причому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число </a:t>
            </a:r>
            <a:r>
              <a:rPr lang="ru-RU" dirty="0" err="1"/>
              <a:t>останнім</a:t>
            </a:r>
            <a:r>
              <a:rPr lang="ru-RU" dirty="0"/>
              <a:t> часом </a:t>
            </a:r>
            <a:r>
              <a:rPr lang="ru-RU" dirty="0" err="1"/>
              <a:t>скорочувалася</a:t>
            </a:r>
            <a:r>
              <a:rPr lang="ru-RU" dirty="0"/>
              <a:t>. Так, 2018 року померло 588 тис. </a:t>
            </a:r>
            <a:r>
              <a:rPr lang="ru-RU" dirty="0" err="1"/>
              <a:t>українців</a:t>
            </a:r>
            <a:r>
              <a:rPr lang="ru-RU" dirty="0"/>
              <a:t>, 2019-го – 581 тис.</a:t>
            </a:r>
          </a:p>
          <a:p>
            <a:r>
              <a:rPr lang="ru-RU" dirty="0"/>
              <a:t>2020-го </a:t>
            </a:r>
            <a:r>
              <a:rPr lang="ru-RU" dirty="0" err="1"/>
              <a:t>кількість</a:t>
            </a:r>
            <a:r>
              <a:rPr lang="ru-RU" dirty="0"/>
              <a:t> смертей </a:t>
            </a:r>
            <a:r>
              <a:rPr lang="ru-RU" dirty="0" err="1"/>
              <a:t>зросла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на 36 </a:t>
            </a:r>
            <a:r>
              <a:rPr lang="ru-RU" dirty="0" err="1"/>
              <a:t>тисяч</a:t>
            </a:r>
            <a:r>
              <a:rPr lang="ru-RU" dirty="0"/>
              <a:t> – до 616,8 тис. </a:t>
            </a:r>
            <a:r>
              <a:rPr lang="ru-RU" dirty="0" err="1"/>
              <a:t>чоловік</a:t>
            </a:r>
            <a:r>
              <a:rPr lang="ru-RU" dirty="0"/>
              <a:t>. При </a:t>
            </a:r>
            <a:r>
              <a:rPr lang="ru-RU" dirty="0" err="1"/>
              <a:t>цьому</a:t>
            </a:r>
            <a:r>
              <a:rPr lang="ru-RU" dirty="0"/>
              <a:t>, </a:t>
            </a:r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офіційною</a:t>
            </a:r>
            <a:r>
              <a:rPr lang="ru-RU" dirty="0"/>
              <a:t> статистикою,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коронавірусної</a:t>
            </a:r>
            <a:r>
              <a:rPr lang="ru-RU" dirty="0"/>
              <a:t> </a:t>
            </a:r>
            <a:r>
              <a:rPr lang="ru-RU" dirty="0" err="1"/>
              <a:t>хвороби</a:t>
            </a:r>
            <a:r>
              <a:rPr lang="ru-RU" dirty="0"/>
              <a:t> 2020 року померло  18 533 </a:t>
            </a:r>
            <a:r>
              <a:rPr lang="ru-RU" dirty="0" err="1"/>
              <a:t>людини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539" y="4355036"/>
            <a:ext cx="4217361" cy="2337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831177"/>
            <a:ext cx="2717800" cy="1951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982" y="4355036"/>
            <a:ext cx="4210868" cy="233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7000"/>
            <a:ext cx="9601200" cy="685800"/>
          </a:xfrm>
        </p:spPr>
        <p:txBody>
          <a:bodyPr>
            <a:normAutofit/>
          </a:bodyPr>
          <a:lstStyle/>
          <a:p>
            <a:r>
              <a:rPr lang="uk-UA" sz="4000" dirty="0" smtClean="0"/>
              <a:t>Соціально вразливі люди: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901700"/>
            <a:ext cx="11150600" cy="3810000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Бездомні;</a:t>
            </a:r>
          </a:p>
          <a:p>
            <a:r>
              <a:rPr lang="uk-UA" dirty="0" smtClean="0"/>
              <a:t>Родини, в яких є проблеми дитячої занедбаності, сексуальних фізичних зловживань стосовно дитини або одного з партнерів;</a:t>
            </a:r>
          </a:p>
          <a:p>
            <a:r>
              <a:rPr lang="uk-UA" dirty="0" smtClean="0"/>
              <a:t>Подружні пари, які мають серйозні подружні конфлікти;</a:t>
            </a:r>
          </a:p>
          <a:p>
            <a:r>
              <a:rPr lang="uk-UA" dirty="0" smtClean="0"/>
              <a:t>Родини, в яких дитину виховує лише один із батьків та в яких мають місце серйозні конфлікти;</a:t>
            </a:r>
          </a:p>
          <a:p>
            <a:r>
              <a:rPr lang="uk-UA" dirty="0" smtClean="0"/>
              <a:t>ВІЛ – інфіковані люди та їхні родини;</a:t>
            </a:r>
          </a:p>
          <a:p>
            <a:r>
              <a:rPr lang="uk-UA" dirty="0" smtClean="0"/>
              <a:t>Особи, які мають низькі доходи через безробіття, відсутність годувальника, фізичні вади, низький рівень професійної підготовки тощо;</a:t>
            </a:r>
          </a:p>
          <a:p>
            <a:r>
              <a:rPr lang="uk-UA" dirty="0" smtClean="0"/>
              <a:t>Особи, які порушили закон і були за це покарані;</a:t>
            </a:r>
          </a:p>
          <a:p>
            <a:r>
              <a:rPr lang="uk-UA" dirty="0" smtClean="0"/>
              <a:t>Вагітні дівчата-підлітки;</a:t>
            </a:r>
          </a:p>
          <a:p>
            <a:r>
              <a:rPr lang="uk-UA" dirty="0" smtClean="0"/>
              <a:t>Гомосексуалісти/лесбіянки, які мають особисті або сімейні проблеми;</a:t>
            </a:r>
          </a:p>
          <a:p>
            <a:r>
              <a:rPr lang="uk-UA" dirty="0" smtClean="0"/>
              <a:t>Особі, які мають соматичні (тілесні) чи психічні захворювання або інвалідність;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4711700"/>
            <a:ext cx="4876800" cy="2085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378" y="4711700"/>
            <a:ext cx="5517243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6000" y="685800"/>
            <a:ext cx="10833100" cy="4305300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Соціально вразливими верствами населення, в широкому розумінні є представники вразливих/пригнічених верств населення, а саме: особи з інвалідністю або соціальні групи, що мають більшу, ніж інші, ймовірності зазнати негативних впливів соціальних, екологічних факторів. Синонімом цього поняття є «групи ризику», які є об'єктом постійної уваги представників соціальних служб. Вони є потенційними клієнтами відділів соціальної роботи за місцем їх проживання. Тому такими клієнтами працівників соціальних служб є різні за віком люди (від немовлят до осіб похилого віку) і представники різних рас, етнічних груп, соціально-економічних рівнів, релігій.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66" y="4102099"/>
            <a:ext cx="6007100" cy="2578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0" y="3934460"/>
            <a:ext cx="4873534" cy="27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0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84500" y="355600"/>
            <a:ext cx="9601200" cy="82550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Внутрішньо переміщені особи.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460500" y="1028700"/>
            <a:ext cx="9601200" cy="3581400"/>
          </a:xfrm>
        </p:spPr>
        <p:txBody>
          <a:bodyPr/>
          <a:lstStyle/>
          <a:p>
            <a:r>
              <a:rPr lang="ru-RU" dirty="0" err="1"/>
              <a:t>Внутрішньо</a:t>
            </a:r>
            <a:r>
              <a:rPr lang="ru-RU" dirty="0"/>
              <a:t> </a:t>
            </a:r>
            <a:r>
              <a:rPr lang="ru-RU" dirty="0" err="1"/>
              <a:t>переміщені</a:t>
            </a:r>
            <a:r>
              <a:rPr lang="ru-RU" dirty="0"/>
              <a:t> особи (ВПО) – </a:t>
            </a:r>
            <a:r>
              <a:rPr lang="ru-RU" dirty="0" err="1"/>
              <a:t>це</a:t>
            </a:r>
            <a:r>
              <a:rPr lang="ru-RU" dirty="0"/>
              <a:t> люди,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залишили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домівки</a:t>
            </a:r>
            <a:r>
              <a:rPr lang="ru-RU" dirty="0"/>
              <a:t>, </a:t>
            </a:r>
            <a:r>
              <a:rPr lang="ru-RU" dirty="0" err="1"/>
              <a:t>рятуючись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небезпеки</a:t>
            </a:r>
            <a:r>
              <a:rPr lang="ru-RU" dirty="0"/>
              <a:t>, але не </a:t>
            </a:r>
            <a:r>
              <a:rPr lang="ru-RU" dirty="0" err="1"/>
              <a:t>перетнули</a:t>
            </a:r>
            <a:r>
              <a:rPr lang="ru-RU" dirty="0"/>
              <a:t> </a:t>
            </a:r>
            <a:r>
              <a:rPr lang="ru-RU" dirty="0" err="1"/>
              <a:t>міжнародний</a:t>
            </a:r>
            <a:r>
              <a:rPr lang="ru-RU" dirty="0"/>
              <a:t> кордон, а </a:t>
            </a:r>
            <a:r>
              <a:rPr lang="ru-RU" dirty="0" err="1"/>
              <a:t>залишились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рідної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. ВПО </a:t>
            </a:r>
            <a:r>
              <a:rPr lang="ru-RU" dirty="0" err="1"/>
              <a:t>перебувають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законним</a:t>
            </a:r>
            <a:r>
              <a:rPr lang="ru-RU" dirty="0"/>
              <a:t> </a:t>
            </a:r>
            <a:r>
              <a:rPr lang="ru-RU" dirty="0" err="1"/>
              <a:t>захистом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уряду. Вони </a:t>
            </a:r>
            <a:r>
              <a:rPr lang="ru-RU" dirty="0" err="1"/>
              <a:t>зберігають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права та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міжнародним</a:t>
            </a:r>
            <a:r>
              <a:rPr lang="ru-RU" dirty="0"/>
              <a:t> </a:t>
            </a:r>
            <a:r>
              <a:rPr lang="ru-RU" dirty="0" err="1"/>
              <a:t>законодавством</a:t>
            </a:r>
            <a:r>
              <a:rPr lang="ru-RU" dirty="0"/>
              <a:t> з прав </a:t>
            </a:r>
            <a:r>
              <a:rPr lang="ru-RU" dirty="0" err="1" smtClean="0"/>
              <a:t>людини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56" y="2659063"/>
            <a:ext cx="4103688" cy="2451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472" y="4305300"/>
            <a:ext cx="3594100" cy="2451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472" y="2616399"/>
            <a:ext cx="3135312" cy="1962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700" y="4057253"/>
            <a:ext cx="3748087" cy="245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1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214</TotalTime>
  <Words>663</Words>
  <Application>Microsoft Office PowerPoint</Application>
  <PresentationFormat>Широкоэкранный</PresentationFormat>
  <Paragraphs>34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Franklin Gothic Book</vt:lpstr>
      <vt:lpstr>Crop</vt:lpstr>
      <vt:lpstr>«Україна ЯК СОЦіальна ДЕРЖАВА»</vt:lpstr>
      <vt:lpstr>Відповідно до статті 1 Конституції України - Україна є демократичною, соціальною, правовою державою.</vt:lpstr>
      <vt:lpstr>Презентация PowerPoint</vt:lpstr>
      <vt:lpstr>Особливості соціальної держави.</vt:lpstr>
      <vt:lpstr>Народжуваність в Україні.</vt:lpstr>
      <vt:lpstr>Смертність в Україні:</vt:lpstr>
      <vt:lpstr>Соціально вразливі люди:</vt:lpstr>
      <vt:lpstr>Соціально вразливими верствами населення, в широкому розумінні є представники вразливих/пригнічених верств населення, а саме: особи з інвалідністю або соціальні групи, що мають більшу, ніж інші, ймовірності зазнати негативних впливів соціальних, екологічних факторів. Синонімом цього поняття є «групи ризику», які є об'єктом постійної уваги представників соціальних служб. Вони є потенційними клієнтами відділів соціальної роботи за місцем їх проживання. Тому такими клієнтами працівників соціальних служб є різні за віком люди (від немовлят до осіб похилого віку) і представники різних рас, етнічних груп, соціально-економічних рівнів, релігій. </vt:lpstr>
      <vt:lpstr>Внутрішньо переміщені особи.</vt:lpstr>
      <vt:lpstr>Презентация PowerPoint</vt:lpstr>
      <vt:lpstr>Дякуємо за увагу!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«Україна ЯК СОЦ-ДЕРЖАВА»</dc:title>
  <dc:creator>Aikm5rg7yhju7y</dc:creator>
  <cp:lastModifiedBy>Qwerty asdfgh</cp:lastModifiedBy>
  <cp:revision>16</cp:revision>
  <dcterms:created xsi:type="dcterms:W3CDTF">2021-06-08T12:09:08Z</dcterms:created>
  <dcterms:modified xsi:type="dcterms:W3CDTF">2021-08-24T17:02:41Z</dcterms:modified>
</cp:coreProperties>
</file>