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CF2A64E-AD10-43E9-A128-63E0C9BB54A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64A244-2A4B-EAD7-97AF-BB6DB5CFC652}" name="Diana Moshkovska" initials="DM" userId="S::dmoshkovska@irex.org::5809b1a3-76e8-4ead-b4ba-f07d33797b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3F3"/>
    <a:srgbClr val="E4F0F0"/>
    <a:srgbClr val="D6E3B1"/>
    <a:srgbClr val="9DD1D2"/>
    <a:srgbClr val="F9F9F9"/>
    <a:srgbClr val="F8EBE4"/>
    <a:srgbClr val="F4D9CA"/>
    <a:srgbClr val="D76427"/>
    <a:srgbClr val="9A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C3C6C-4C73-7F1C-CD7D-8540147B0BD7}" v="3" dt="2022-05-16T14:15:46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6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34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oshkovska" userId="S::dmoshkovska@irex.org::5809b1a3-76e8-4ead-b4ba-f07d33797bee" providerId="AD" clId="Web-{81CC3C6C-4C73-7F1C-CD7D-8540147B0BD7}"/>
    <pc:docChg chg="mod">
      <pc:chgData name="Diana Moshkovska" userId="S::dmoshkovska@irex.org::5809b1a3-76e8-4ead-b4ba-f07d33797bee" providerId="AD" clId="Web-{81CC3C6C-4C73-7F1C-CD7D-8540147B0BD7}" dt="2022-05-16T14:15:46.162" v="2"/>
      <pc:docMkLst>
        <pc:docMk/>
      </pc:docMkLst>
      <pc:sldChg chg="addCm">
        <pc:chgData name="Diana Moshkovska" userId="S::dmoshkovska@irex.org::5809b1a3-76e8-4ead-b4ba-f07d33797bee" providerId="AD" clId="Web-{81CC3C6C-4C73-7F1C-CD7D-8540147B0BD7}" dt="2022-05-16T14:15:07.895" v="1"/>
        <pc:sldMkLst>
          <pc:docMk/>
          <pc:sldMk cId="770476112" sldId="260"/>
        </pc:sldMkLst>
      </pc:sldChg>
      <pc:sldChg chg="addCm">
        <pc:chgData name="Diana Moshkovska" userId="S::dmoshkovska@irex.org::5809b1a3-76e8-4ead-b4ba-f07d33797bee" providerId="AD" clId="Web-{81CC3C6C-4C73-7F1C-CD7D-8540147B0BD7}" dt="2022-05-16T14:15:46.162" v="2"/>
        <pc:sldMkLst>
          <pc:docMk/>
          <pc:sldMk cId="2424788128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A80D8A-5326-4873-839C-4D6B29E47C49}"/>
              </a:ext>
            </a:extLst>
          </p:cNvPr>
          <p:cNvSpPr/>
          <p:nvPr userDrawn="1"/>
        </p:nvSpPr>
        <p:spPr>
          <a:xfrm>
            <a:off x="0" y="6776720"/>
            <a:ext cx="121920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3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C88BA-3488-4E69-8611-A0B4AD66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AF3D1E-D1D4-4112-9B5F-67A00A89E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C20BF1-B640-4092-9349-23D3B902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84D-0ED7-470B-AC4C-F7CBD3197EC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F8E8D4-3E21-4E07-B84E-3F8AE764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6A4B8-7A06-4F20-B4B6-3980B0E5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5AA9-2FC5-4255-9F3E-E2A44EDC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8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1C12CA-07EA-4CA6-A23A-2D0C44991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50659-A1DE-4F71-881E-BECAD3B8A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849367-341B-46CE-B528-1E3A2C63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84D-0ED7-470B-AC4C-F7CBD3197EC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2AAB5-6257-42ED-9191-E77A3DAA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3253C-7817-4118-B5A3-71DBE066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5AA9-2FC5-4255-9F3E-E2A44EDC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2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119831-FE4C-45E6-AD5F-D9959CB07432}"/>
              </a:ext>
            </a:extLst>
          </p:cNvPr>
          <p:cNvSpPr/>
          <p:nvPr userDrawn="1"/>
        </p:nvSpPr>
        <p:spPr>
          <a:xfrm>
            <a:off x="0" y="6776720"/>
            <a:ext cx="12192000" cy="91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8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F30570-080A-495B-9AD6-BF12BE26F979}"/>
              </a:ext>
            </a:extLst>
          </p:cNvPr>
          <p:cNvSpPr/>
          <p:nvPr userDrawn="1"/>
        </p:nvSpPr>
        <p:spPr>
          <a:xfrm>
            <a:off x="0" y="6776720"/>
            <a:ext cx="12192000" cy="91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58069-78AF-4420-90E1-1CB859B1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325E1-FBCA-4C4B-9AD5-41104860E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751FEB-B55A-4C3F-A341-8B8489BB9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3C01FA-68A5-40B3-8826-4A87BC15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84D-0ED7-470B-AC4C-F7CBD3197EC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E8AFC2-2DC2-4973-B82D-FE70CE45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6255C-55F6-4FD5-BC50-4A735DB3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5AA9-2FC5-4255-9F3E-E2A44EDC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7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E65FC-AF1A-4C3F-A5A6-660AF730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561C38-3062-401E-ACFA-9B734CC3D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85EBB9-C540-4069-9BBB-A91241A77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D5CF01-F98B-4556-9886-14C6ED0C1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584079-2D84-48CD-BCC6-2B09F0894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647CE3-BAE2-4111-8C9C-D5041B60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84D-0ED7-470B-AC4C-F7CBD3197EC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669BF0-5092-4C8B-ACEA-410A3AEF4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439797-C861-4A37-8341-8C7CD8D4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5AA9-2FC5-4255-9F3E-E2A44EDC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89B14-E1B8-4731-B9C6-B82D04D3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1C8AE3-CF57-4107-98AD-CAF80227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84D-0ED7-470B-AC4C-F7CBD3197EC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BED365-3581-474D-A8D5-31DFA4F4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E3F378-4259-4090-B48D-0A75ACDA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5AA9-2FC5-4255-9F3E-E2A44EDC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0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FE6E6F-2BF8-41E3-ABE1-52FAC3ED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84D-0ED7-470B-AC4C-F7CBD3197EC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673951-D1BC-4384-8902-95802703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D56DD6-B9B6-461E-B95C-7B162EFB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5AA9-2FC5-4255-9F3E-E2A44EDC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49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7BE96-74E2-4FFA-B07B-D08FF65B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6EA13-29EE-4583-8F7B-B338FF7AB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7AB04C-C84E-469C-ADA5-82B4A8FD6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CE906-2CF1-471E-B47F-80A7BA81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84D-0ED7-470B-AC4C-F7CBD3197EC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FB4B9A-2766-4555-9B4B-7EC743F8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483E07-7CDC-49C1-8D30-5FD254C4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5AA9-2FC5-4255-9F3E-E2A44EDC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19FF5-7927-41D6-8E7F-19C84106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3E2E93-A752-4CC6-8103-801D8361D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E33C80-7CDA-4FC0-AD60-8D6C5D1CF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F731BB-D39D-4E61-8B7B-FF3C2BF7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C84D-0ED7-470B-AC4C-F7CBD3197EC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EA100D-A975-4245-909D-E4A666A0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CD6E88-5A78-4F96-A6F6-66526B8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85AA9-2FC5-4255-9F3E-E2A44EDC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3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F89BB-399C-4796-8D93-4684AFCFF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A78C7B-720A-41F6-92B0-9EE4E56A0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6E18AE-2EBD-493A-93AF-4BFC9BC274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C84D-0ED7-470B-AC4C-F7CBD3197EC9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AB9B1-DC6D-417A-BE67-5F93F74D1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DDAA6A-A78B-46DB-BD36-26529BCA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85AA9-2FC5-4255-9F3E-E2A44EDC1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s.detector.media/presa-u-sviti/post/29070/2022-03-01-ii-krov-na-yogo-rukakh-svitovi-zmi-pro-viynu-putina-proty-ukrainy/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ms.detector.media/presa-u-sviti/post/29106/2022-03-04-zelenskyy-ta-ukraina-obiednaly-svit-v-imya-svobody-viyna-rosii-proty-ukrainy-na-obkladynkakh-svitovykh-vyda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hyperlink" Target="https://t.me/StopFake" TargetMode="External"/><Relationship Id="rId26" Type="http://schemas.openxmlformats.org/officeDocument/2006/relationships/hyperlink" Target="https://without-lie.info/" TargetMode="External"/><Relationship Id="rId3" Type="http://schemas.openxmlformats.org/officeDocument/2006/relationships/hyperlink" Target="http://j-school.kiev.ua/category/dfj/" TargetMode="External"/><Relationship Id="rId21" Type="http://schemas.openxmlformats.org/officeDocument/2006/relationships/image" Target="../media/image35.png"/><Relationship Id="rId34" Type="http://schemas.openxmlformats.org/officeDocument/2006/relationships/hyperlink" Target="https://www.facebook.com/notaenota1" TargetMode="Externa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2" Type="http://schemas.openxmlformats.org/officeDocument/2006/relationships/hyperlink" Target="http://j-school.kiev.ua/" TargetMode="External"/><Relationship Id="rId16" Type="http://schemas.openxmlformats.org/officeDocument/2006/relationships/hyperlink" Target="https://www.facebook.com/stopfakeukraine" TargetMode="External"/><Relationship Id="rId20" Type="http://schemas.openxmlformats.org/officeDocument/2006/relationships/hyperlink" Target="https://voxcheck.voxukraine.org/" TargetMode="External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hyperlink" Target="https://t.me/voxcheck" TargetMode="External"/><Relationship Id="rId32" Type="http://schemas.openxmlformats.org/officeDocument/2006/relationships/hyperlink" Target="https://putinlies.com.ua/" TargetMode="External"/><Relationship Id="rId5" Type="http://schemas.openxmlformats.org/officeDocument/2006/relationships/image" Target="../media/image23.sv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openxmlformats.org/officeDocument/2006/relationships/hyperlink" Target="https://www.facebook.com/BezBrehniUA/" TargetMode="External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31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hyperlink" Target="https://www.stopfake.org/uk/golovna/" TargetMode="External"/><Relationship Id="rId22" Type="http://schemas.openxmlformats.org/officeDocument/2006/relationships/hyperlink" Target="https://www.facebook.com/VoxCheck" TargetMode="External"/><Relationship Id="rId27" Type="http://schemas.openxmlformats.org/officeDocument/2006/relationships/image" Target="../media/image38.png"/><Relationship Id="rId30" Type="http://schemas.openxmlformats.org/officeDocument/2006/relationships/hyperlink" Target="https://t.me/BezBrehni" TargetMode="External"/><Relationship Id="rId35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topfake.org/uk/fejk-vlada-zhitomira-zaklikaye-zhiteliv-mista-ne-chiniti-oporu-rosijskij-armiyi/" TargetMode="Externa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life.fakty.com.ua/ua/astrolohiia/koly-zakinchytsya-vijna-v-ukrayini-astroprognoz/" TargetMode="External"/><Relationship Id="rId3" Type="http://schemas.openxmlformats.org/officeDocument/2006/relationships/image" Target="../media/image20.svg"/><Relationship Id="rId7" Type="http://schemas.openxmlformats.org/officeDocument/2006/relationships/hyperlink" Target="https://www.unian.ua/lite/astrology/koli-zakinchitsya-viyna-v-ukrajini-2022-ostanni-novini-vid-astrologiv-11740270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hyperlink" Target="https://1plus1.ua/novyny/so-cekae-ukrainu-veliki-zmini-ta-koli-zakincitsa-vijna-prognozi-astrologi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A4C124D-C500-4036-BC25-96B56364E51A}"/>
              </a:ext>
            </a:extLst>
          </p:cNvPr>
          <p:cNvSpPr/>
          <p:nvPr/>
        </p:nvSpPr>
        <p:spPr>
          <a:xfrm>
            <a:off x="0" y="0"/>
            <a:ext cx="12192000" cy="1315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367E969-59B1-4422-A4B0-2182889A6098}"/>
              </a:ext>
            </a:extLst>
          </p:cNvPr>
          <p:cNvGrpSpPr/>
          <p:nvPr/>
        </p:nvGrpSpPr>
        <p:grpSpPr>
          <a:xfrm>
            <a:off x="2265762" y="1430179"/>
            <a:ext cx="7660476" cy="4781988"/>
            <a:chOff x="1504236" y="443883"/>
            <a:chExt cx="8919201" cy="5611318"/>
          </a:xfrm>
        </p:grpSpPr>
        <p:pic>
          <p:nvPicPr>
            <p:cNvPr id="1026" name="Picture 2" descr="Nikola Besic (@nikola_besic) / Twitter">
              <a:extLst>
                <a:ext uri="{FF2B5EF4-FFF2-40B4-BE49-F238E27FC236}">
                  <a16:creationId xmlns:a16="http://schemas.microsoft.com/office/drawing/2014/main" id="{CF51A165-1B1F-4920-A516-4D0549BD7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349" y="443883"/>
              <a:ext cx="4209787" cy="5611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062E67-3B43-4A10-9570-08CF4DBAB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236" y="443883"/>
              <a:ext cx="2256044" cy="251077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1079810-DA3F-411D-851E-874668E7F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"/>
            <a:stretch/>
          </p:blipFill>
          <p:spPr>
            <a:xfrm>
              <a:off x="1504236" y="2953368"/>
              <a:ext cx="2256044" cy="310183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FAAB67E-A14F-4E80-A3EA-E33041728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2205" y="3530432"/>
              <a:ext cx="2451232" cy="2524769"/>
            </a:xfrm>
            <a:prstGeom prst="rect">
              <a:avLst/>
            </a:prstGeom>
          </p:spPr>
        </p:pic>
        <p:pic>
          <p:nvPicPr>
            <p:cNvPr id="1028" name="Picture 4" descr="The first day of Russia's invasion of Ukraine on the front pages of  European newspapers - American Chronicles">
              <a:extLst>
                <a:ext uri="{FF2B5EF4-FFF2-40B4-BE49-F238E27FC236}">
                  <a16:creationId xmlns:a16="http://schemas.microsoft.com/office/drawing/2014/main" id="{8710A6DF-C4D9-4745-B76B-752B408219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7486" r="11108" b="9256"/>
            <a:stretch/>
          </p:blipFill>
          <p:spPr bwMode="auto">
            <a:xfrm>
              <a:off x="7971136" y="443883"/>
              <a:ext cx="2452301" cy="3086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6D716AA-8836-4839-890A-A3DC9D0E0D08}"/>
              </a:ext>
            </a:extLst>
          </p:cNvPr>
          <p:cNvSpPr txBox="1"/>
          <p:nvPr/>
        </p:nvSpPr>
        <p:spPr>
          <a:xfrm>
            <a:off x="986118" y="114925"/>
            <a:ext cx="1021976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Медіаграмотність під час війни: </a:t>
            </a:r>
            <a:endParaRPr lang="en-US" sz="3600" b="1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як вистояти в інформаційному потоці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4E6BDF-BF70-4FC6-AF1B-2B2A2D82D92B}"/>
              </a:ext>
            </a:extLst>
          </p:cNvPr>
          <p:cNvSpPr txBox="1"/>
          <p:nvPr/>
        </p:nvSpPr>
        <p:spPr>
          <a:xfrm>
            <a:off x="137160" y="6242647"/>
            <a:ext cx="11917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9AA7A7"/>
                </a:solidFill>
              </a:rPr>
              <a:t>Джерело: </a:t>
            </a:r>
            <a:r>
              <a:rPr lang="uk-UA" sz="1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https://ms.detector.media/presa-u-sviti/post/29106/2022-03-04-zelenskyy-ta-ukraina-obiednaly-svit-v-imya-svobody-viyna-rosii-proty-ukrainy-na-obkladynkakh-svitovykh-vydan/</a:t>
            </a:r>
            <a:endParaRPr lang="uk-UA" sz="1200" u="sng" dirty="0">
              <a:solidFill>
                <a:srgbClr val="0563C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uk-UA" sz="1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https://ms.detector.media/presa-u-sviti/post/29070/2022-03-01-ii-krov-na-yogo-rukakh-svitovi-zmi-pro-viynu-putina-proty-ukrainy/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507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ECD30E-E007-4D09-BF50-780613625C9B}"/>
              </a:ext>
            </a:extLst>
          </p:cNvPr>
          <p:cNvSpPr/>
          <p:nvPr/>
        </p:nvSpPr>
        <p:spPr>
          <a:xfrm>
            <a:off x="0" y="1"/>
            <a:ext cx="12192000" cy="14470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1150414">
            <a:extLst>
              <a:ext uri="{FF2B5EF4-FFF2-40B4-BE49-F238E27FC236}">
                <a16:creationId xmlns:a16="http://schemas.microsoft.com/office/drawing/2014/main" id="{7B42870C-E25C-426D-B458-1B5D8BB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57" y="1624537"/>
            <a:ext cx="4933085" cy="4933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9B7153-3BF8-4D58-B120-8A20B5BBE110}"/>
              </a:ext>
            </a:extLst>
          </p:cNvPr>
          <p:cNvSpPr txBox="1"/>
          <p:nvPr/>
        </p:nvSpPr>
        <p:spPr>
          <a:xfrm>
            <a:off x="8673483" y="6114800"/>
            <a:ext cx="3276062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9AA7A7"/>
                </a:solidFill>
              </a:rPr>
              <a:t>Джерело: фейсбук-сторінка </a:t>
            </a:r>
            <a:r>
              <a:rPr lang="uk-UA" sz="1200" dirty="0" err="1">
                <a:solidFill>
                  <a:srgbClr val="9AA7A7"/>
                </a:solidFill>
              </a:rPr>
              <a:t>фактчекінгового</a:t>
            </a:r>
            <a:r>
              <a:rPr lang="uk-UA" sz="1200" dirty="0">
                <a:solidFill>
                  <a:srgbClr val="9AA7A7"/>
                </a:solidFill>
              </a:rPr>
              <a:t> проєкту «Нота Єнота»</a:t>
            </a:r>
            <a:endParaRPr lang="ru-RU" sz="1200" dirty="0">
              <a:solidFill>
                <a:srgbClr val="9AA7A7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97E86F0-BC0A-4463-A564-959213035CB6}"/>
              </a:ext>
            </a:extLst>
          </p:cNvPr>
          <p:cNvGrpSpPr/>
          <p:nvPr/>
        </p:nvGrpSpPr>
        <p:grpSpPr>
          <a:xfrm>
            <a:off x="463205" y="221557"/>
            <a:ext cx="4200003" cy="988637"/>
            <a:chOff x="891541" y="880322"/>
            <a:chExt cx="4200003" cy="9886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3BB35F-5BD5-481A-8515-C6494F292298}"/>
                </a:ext>
              </a:extLst>
            </p:cNvPr>
            <p:cNvSpPr txBox="1"/>
            <p:nvPr/>
          </p:nvSpPr>
          <p:spPr>
            <a:xfrm>
              <a:off x="1883351" y="959143"/>
              <a:ext cx="32081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4800" b="1" dirty="0">
                  <a:solidFill>
                    <a:schemeClr val="bg2"/>
                  </a:solidFill>
                  <a:effectLst/>
                  <a:ea typeface="Calibri" panose="020F0502020204030204" pitchFamily="34" charset="0"/>
                </a:rPr>
                <a:t>«Безпека»</a:t>
              </a:r>
              <a:endParaRPr lang="ru-RU" sz="4800" b="1" dirty="0">
                <a:solidFill>
                  <a:schemeClr val="bg2"/>
                </a:solidFill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3632CAB-49B8-438F-8294-ABE1DD774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1541" y="880322"/>
              <a:ext cx="842327" cy="988637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38AF32-CCB0-4086-8D42-0B41D522DF65}"/>
              </a:ext>
            </a:extLst>
          </p:cNvPr>
          <p:cNvSpPr/>
          <p:nvPr/>
        </p:nvSpPr>
        <p:spPr>
          <a:xfrm>
            <a:off x="0" y="1375631"/>
            <a:ext cx="12192000" cy="714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4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0E2B1F-7CBA-4B2D-8208-47705D654A7E}"/>
              </a:ext>
            </a:extLst>
          </p:cNvPr>
          <p:cNvSpPr txBox="1"/>
          <p:nvPr/>
        </p:nvSpPr>
        <p:spPr>
          <a:xfrm>
            <a:off x="360000" y="7852"/>
            <a:ext cx="4166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Фактчекінгові проєкти</a:t>
            </a:r>
            <a:endParaRPr lang="uk-UA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6D56EA5B-0265-4E37-A55C-411FABBE6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75491"/>
              </p:ext>
            </p:extLst>
          </p:nvPr>
        </p:nvGraphicFramePr>
        <p:xfrm>
          <a:off x="360000" y="636665"/>
          <a:ext cx="11168613" cy="592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879">
                  <a:extLst>
                    <a:ext uri="{9D8B030D-6E8A-4147-A177-3AD203B41FA5}">
                      <a16:colId xmlns:a16="http://schemas.microsoft.com/office/drawing/2014/main" val="3113259764"/>
                    </a:ext>
                  </a:extLst>
                </a:gridCol>
                <a:gridCol w="3941403">
                  <a:extLst>
                    <a:ext uri="{9D8B030D-6E8A-4147-A177-3AD203B41FA5}">
                      <a16:colId xmlns:a16="http://schemas.microsoft.com/office/drawing/2014/main" val="527363430"/>
                    </a:ext>
                  </a:extLst>
                </a:gridCol>
                <a:gridCol w="1834777">
                  <a:extLst>
                    <a:ext uri="{9D8B030D-6E8A-4147-A177-3AD203B41FA5}">
                      <a16:colId xmlns:a16="http://schemas.microsoft.com/office/drawing/2014/main" val="803922530"/>
                    </a:ext>
                  </a:extLst>
                </a:gridCol>
                <a:gridCol w="1834777">
                  <a:extLst>
                    <a:ext uri="{9D8B030D-6E8A-4147-A177-3AD203B41FA5}">
                      <a16:colId xmlns:a16="http://schemas.microsoft.com/office/drawing/2014/main" val="2214587992"/>
                    </a:ext>
                  </a:extLst>
                </a:gridCol>
                <a:gridCol w="1834777">
                  <a:extLst>
                    <a:ext uri="{9D8B030D-6E8A-4147-A177-3AD203B41FA5}">
                      <a16:colId xmlns:a16="http://schemas.microsoft.com/office/drawing/2014/main" val="332485388"/>
                    </a:ext>
                  </a:extLst>
                </a:gridCol>
              </a:tblGrid>
              <a:tr h="575861">
                <a:tc>
                  <a:txBody>
                    <a:bodyPr/>
                    <a:lstStyle/>
                    <a:p>
                      <a:pPr marL="540000" lvl="1" algn="l"/>
                      <a:r>
                        <a:rPr lang="uk-U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Проєкт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2000" lvl="3" algn="l"/>
                      <a:r>
                        <a:rPr lang="uk-U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Короткий опис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56000" lvl="1" algn="l"/>
                      <a:r>
                        <a:rPr lang="uk-U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Сайт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6000" lvl="1" algn="l"/>
                      <a:r>
                        <a:rPr lang="uk-U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Фейсбук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6000" lvl="1" algn="l"/>
                      <a:r>
                        <a:rPr lang="uk-UA" sz="2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Телеграм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66170"/>
                  </a:ext>
                </a:extLst>
              </a:tr>
              <a:tr h="1233427">
                <a:tc>
                  <a:txBody>
                    <a:bodyPr/>
                    <a:lstStyle/>
                    <a:p>
                      <a:r>
                        <a:rPr lang="en-US" sz="2000" b="1" noProof="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Stopfake</a:t>
                      </a:r>
                      <a:endParaRPr lang="en-US" sz="1800" b="1" noProof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68580" marT="108000" marB="108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Проєкт створений ще 2014 року за ініціативи викладачів випускників та студентів </a:t>
                      </a:r>
                      <a:r>
                        <a:rPr lang="uk-UA" sz="1600" u="sng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Могилянської школи журналістики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та програми для журналістів і редакторів </a:t>
                      </a:r>
                      <a:r>
                        <a:rPr lang="uk-UA" sz="1600" u="sng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Digital</a:t>
                      </a:r>
                      <a:r>
                        <a:rPr lang="uk-UA" sz="1600" u="sng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uk-UA" sz="1600" u="sng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Future</a:t>
                      </a:r>
                      <a:r>
                        <a:rPr lang="uk-UA" sz="1600" u="sng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uk-UA" sz="1600" u="sng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of</a:t>
                      </a:r>
                      <a:r>
                        <a:rPr lang="uk-UA" sz="1600" u="sng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uk-UA" sz="1600" u="sng" dirty="0" err="1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Journalism</a:t>
                      </a:r>
                      <a:r>
                        <a:rPr lang="uk-UA" sz="1600" u="sng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uk-UA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68580" marT="72000" marB="72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07975"/>
                  </a:ext>
                </a:extLst>
              </a:tr>
              <a:tr h="1214269">
                <a:tc>
                  <a:txBody>
                    <a:bodyPr/>
                    <a:lstStyle/>
                    <a:p>
                      <a:r>
                        <a:rPr lang="en-US" sz="20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VoxCheck</a:t>
                      </a:r>
                      <a:endParaRPr lang="en-US" sz="20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68580" marT="108000" marB="108000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Проєкт неприбуткової організації 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VoxUkraine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який перевіряє висловлювання політиків.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68580" marT="72000" marB="72000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157868"/>
                  </a:ext>
                </a:extLst>
              </a:tr>
              <a:tr h="14514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«Без Брехні»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68580" marT="108000" marB="108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Проєкт заснований громадською організацією «Центр аналітики і розслідувань», є відкритою </a:t>
                      </a:r>
                      <a:r>
                        <a:rPr lang="uk-UA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медіаплатформою</a:t>
                      </a:r>
                      <a:r>
                        <a:rPr lang="uk-U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яка працює на громадських засадах та за підтримки міжнародних грантових програм.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68580" marT="72000" marB="7200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632510"/>
                  </a:ext>
                </a:extLst>
              </a:tr>
              <a:tr h="14289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uk-UA" sz="20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НотаЄнота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68580" marT="108000" marB="108000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uk-UA" sz="1600" dirty="0">
                          <a:solidFill>
                            <a:srgbClr val="050505"/>
                          </a:solidFill>
                          <a:effectLst/>
                          <a:latin typeface="+mn-lt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Мета проєкту — розробка і проведення </a:t>
                      </a:r>
                      <a:r>
                        <a:rPr lang="uk-UA" sz="1600" dirty="0" err="1">
                          <a:solidFill>
                            <a:srgbClr val="050505"/>
                          </a:solidFill>
                          <a:effectLst/>
                          <a:latin typeface="+mn-lt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антифейкових</a:t>
                      </a:r>
                      <a:r>
                        <a:rPr lang="uk-UA" sz="1600" dirty="0">
                          <a:solidFill>
                            <a:srgbClr val="050505"/>
                          </a:solidFill>
                          <a:effectLst/>
                          <a:latin typeface="+mn-lt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ігор. У зв’язку з війною </a:t>
                      </a:r>
                      <a:r>
                        <a:rPr lang="uk-UA" sz="1600" dirty="0" err="1">
                          <a:solidFill>
                            <a:srgbClr val="050505"/>
                          </a:solidFill>
                          <a:effectLst/>
                          <a:latin typeface="+mn-lt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проєкт</a:t>
                      </a:r>
                      <a:r>
                        <a:rPr lang="uk-UA" sz="1600" dirty="0">
                          <a:solidFill>
                            <a:srgbClr val="050505"/>
                          </a:solidFill>
                          <a:effectLst/>
                          <a:latin typeface="+mn-lt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займається спростуванням фейків на сторінці у фейсбуку.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marR="68580" marT="72000" marB="72000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0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8580" marT="108000" marB="36000" anchor="b">
                    <a:solidFill>
                      <a:schemeClr val="accent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551065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E2BB213-EDDE-4FE8-9B78-6AAC0B020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274" y="746147"/>
            <a:ext cx="386716" cy="38671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2F28CD-9E0A-4B1E-87FA-0E1A7F859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1366" y="746147"/>
            <a:ext cx="386716" cy="3867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6E9964-CA83-4FB7-BD91-75707A3E65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91936" y="792564"/>
            <a:ext cx="386716" cy="335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71FD03-2394-4085-84AB-D088286629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15112" y="792564"/>
            <a:ext cx="335355" cy="3353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65CE33-7355-4D71-A888-E9B392F412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43336" y="748618"/>
            <a:ext cx="381773" cy="381773"/>
          </a:xfrm>
          <a:prstGeom prst="rect">
            <a:avLst/>
          </a:prstGeom>
        </p:spPr>
      </p:pic>
      <p:pic>
        <p:nvPicPr>
          <p:cNvPr id="9" name="Рисунок 8">
            <a:hlinkClick r:id="rId14"/>
            <a:extLst>
              <a:ext uri="{FF2B5EF4-FFF2-40B4-BE49-F238E27FC236}">
                <a16:creationId xmlns:a16="http://schemas.microsoft.com/office/drawing/2014/main" id="{446B3572-B462-48DA-A8DC-5D24BC97F0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6845" y="1327583"/>
            <a:ext cx="1044000" cy="1044000"/>
          </a:xfrm>
          <a:prstGeom prst="rect">
            <a:avLst/>
          </a:prstGeom>
        </p:spPr>
      </p:pic>
      <p:pic>
        <p:nvPicPr>
          <p:cNvPr id="10" name="Рисунок 9">
            <a:hlinkClick r:id="rId16"/>
            <a:extLst>
              <a:ext uri="{FF2B5EF4-FFF2-40B4-BE49-F238E27FC236}">
                <a16:creationId xmlns:a16="http://schemas.microsoft.com/office/drawing/2014/main" id="{16E026BE-C5DB-4B64-A9DB-0B44E25758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31102" y="1327583"/>
            <a:ext cx="1044000" cy="1044000"/>
          </a:xfrm>
          <a:prstGeom prst="rect">
            <a:avLst/>
          </a:prstGeom>
        </p:spPr>
      </p:pic>
      <p:pic>
        <p:nvPicPr>
          <p:cNvPr id="11" name="Рисунок 10">
            <a:hlinkClick r:id="rId18"/>
            <a:extLst>
              <a:ext uri="{FF2B5EF4-FFF2-40B4-BE49-F238E27FC236}">
                <a16:creationId xmlns:a16="http://schemas.microsoft.com/office/drawing/2014/main" id="{B2080F1F-E424-4834-945F-24763CD0B06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12941" y="1327583"/>
            <a:ext cx="1044000" cy="1044000"/>
          </a:xfrm>
          <a:prstGeom prst="rect">
            <a:avLst/>
          </a:prstGeom>
        </p:spPr>
      </p:pic>
      <p:pic>
        <p:nvPicPr>
          <p:cNvPr id="12" name="Рисунок 11">
            <a:hlinkClick r:id="rId20"/>
            <a:extLst>
              <a:ext uri="{FF2B5EF4-FFF2-40B4-BE49-F238E27FC236}">
                <a16:creationId xmlns:a16="http://schemas.microsoft.com/office/drawing/2014/main" id="{036AD1A1-5772-4525-9CDB-422D269FB5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26845" y="2553213"/>
            <a:ext cx="1044000" cy="1044000"/>
          </a:xfrm>
          <a:prstGeom prst="rect">
            <a:avLst/>
          </a:prstGeom>
        </p:spPr>
      </p:pic>
      <p:pic>
        <p:nvPicPr>
          <p:cNvPr id="13" name="Рисунок 12">
            <a:hlinkClick r:id="rId22"/>
            <a:extLst>
              <a:ext uri="{FF2B5EF4-FFF2-40B4-BE49-F238E27FC236}">
                <a16:creationId xmlns:a16="http://schemas.microsoft.com/office/drawing/2014/main" id="{B9B37255-EFE9-4C14-BA25-501CCBAE37D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46064" y="2553213"/>
            <a:ext cx="1044000" cy="1044000"/>
          </a:xfrm>
          <a:prstGeom prst="rect">
            <a:avLst/>
          </a:prstGeom>
        </p:spPr>
      </p:pic>
      <p:pic>
        <p:nvPicPr>
          <p:cNvPr id="14" name="Рисунок 13">
            <a:hlinkClick r:id="rId24"/>
            <a:extLst>
              <a:ext uri="{FF2B5EF4-FFF2-40B4-BE49-F238E27FC236}">
                <a16:creationId xmlns:a16="http://schemas.microsoft.com/office/drawing/2014/main" id="{CABF0BD1-0231-40D6-BC53-CFEE307B378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112941" y="2553213"/>
            <a:ext cx="1044000" cy="1044000"/>
          </a:xfrm>
          <a:prstGeom prst="rect">
            <a:avLst/>
          </a:prstGeom>
        </p:spPr>
      </p:pic>
      <p:pic>
        <p:nvPicPr>
          <p:cNvPr id="15" name="Рисунок 14">
            <a:hlinkClick r:id="rId26"/>
            <a:extLst>
              <a:ext uri="{FF2B5EF4-FFF2-40B4-BE49-F238E27FC236}">
                <a16:creationId xmlns:a16="http://schemas.microsoft.com/office/drawing/2014/main" id="{F01746EE-0816-4B52-8DC8-1D51AD20499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26845" y="3908179"/>
            <a:ext cx="1044000" cy="1044000"/>
          </a:xfrm>
          <a:prstGeom prst="rect">
            <a:avLst/>
          </a:prstGeom>
        </p:spPr>
      </p:pic>
      <p:pic>
        <p:nvPicPr>
          <p:cNvPr id="16" name="Рисунок 15">
            <a:hlinkClick r:id="rId28"/>
            <a:extLst>
              <a:ext uri="{FF2B5EF4-FFF2-40B4-BE49-F238E27FC236}">
                <a16:creationId xmlns:a16="http://schemas.microsoft.com/office/drawing/2014/main" id="{6B1B25DA-2A2F-486A-BD75-6AF034C4321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246064" y="3908179"/>
            <a:ext cx="1044000" cy="1044000"/>
          </a:xfrm>
          <a:prstGeom prst="rect">
            <a:avLst/>
          </a:prstGeom>
        </p:spPr>
      </p:pic>
      <p:pic>
        <p:nvPicPr>
          <p:cNvPr id="17" name="Рисунок 16">
            <a:hlinkClick r:id="rId30"/>
            <a:extLst>
              <a:ext uri="{FF2B5EF4-FFF2-40B4-BE49-F238E27FC236}">
                <a16:creationId xmlns:a16="http://schemas.microsoft.com/office/drawing/2014/main" id="{E1E50A1F-A4EA-4A5C-B34A-284C04B076F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112941" y="3908179"/>
            <a:ext cx="1044000" cy="1044000"/>
          </a:xfrm>
          <a:prstGeom prst="rect">
            <a:avLst/>
          </a:prstGeom>
        </p:spPr>
      </p:pic>
      <p:pic>
        <p:nvPicPr>
          <p:cNvPr id="18" name="Рисунок 17">
            <a:hlinkClick r:id="rId32"/>
            <a:extLst>
              <a:ext uri="{FF2B5EF4-FFF2-40B4-BE49-F238E27FC236}">
                <a16:creationId xmlns:a16="http://schemas.microsoft.com/office/drawing/2014/main" id="{0FCBEB29-DF00-473F-A931-435A8AF3BB8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426845" y="5224867"/>
            <a:ext cx="1044000" cy="1044000"/>
          </a:xfrm>
          <a:prstGeom prst="rect">
            <a:avLst/>
          </a:prstGeom>
        </p:spPr>
      </p:pic>
      <p:pic>
        <p:nvPicPr>
          <p:cNvPr id="19" name="Рисунок 18">
            <a:hlinkClick r:id="rId34"/>
            <a:extLst>
              <a:ext uri="{FF2B5EF4-FFF2-40B4-BE49-F238E27FC236}">
                <a16:creationId xmlns:a16="http://schemas.microsoft.com/office/drawing/2014/main" id="{4400F5CB-9C97-46AC-89F8-7AF648B8D6C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246064" y="5224867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8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E11A13-D1CD-441C-A5E7-416A9A2DAD0C}"/>
              </a:ext>
            </a:extLst>
          </p:cNvPr>
          <p:cNvSpPr txBox="1"/>
          <p:nvPr/>
        </p:nvSpPr>
        <p:spPr>
          <a:xfrm>
            <a:off x="656652" y="181786"/>
            <a:ext cx="9765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/>
              <a:t>Як перевірити фото за допомогою телефона: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0197E76-0DDC-47D5-A7E7-8DF56AD45B39}"/>
              </a:ext>
            </a:extLst>
          </p:cNvPr>
          <p:cNvCxnSpPr>
            <a:cxnSpLocks/>
          </p:cNvCxnSpPr>
          <p:nvPr/>
        </p:nvCxnSpPr>
        <p:spPr>
          <a:xfrm>
            <a:off x="701040" y="914400"/>
            <a:ext cx="1078992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314A69B-4528-4353-B24A-1BDF23510C07}"/>
              </a:ext>
            </a:extLst>
          </p:cNvPr>
          <p:cNvSpPr txBox="1"/>
          <p:nvPr/>
        </p:nvSpPr>
        <p:spPr>
          <a:xfrm>
            <a:off x="1158240" y="1132878"/>
            <a:ext cx="10482580" cy="4307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Відкрийте додаток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Google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телефоні.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У рядку пошуку натисніть значок фотоапарата.</a:t>
            </a:r>
            <a:endParaRPr lang="ru-RU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Зробіть або завантажте фото, за яким потрібно шукати.</a:t>
            </a:r>
            <a:endParaRPr lang="ru-RU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96000" lvl="1">
              <a:spcAft>
                <a:spcPts val="600"/>
              </a:spcAft>
            </a:pPr>
            <a:r>
              <a:rPr lang="uk-UA" sz="2400" dirty="0">
                <a:effectLst/>
                <a:ea typeface="Times New Roman" panose="02020603050405020304" pitchFamily="18" charset="0"/>
              </a:rPr>
              <a:t>Щоби зробити фотографію: наведіть камеру на об’єкт і торкніться значка     </a:t>
            </a:r>
            <a:r>
              <a:rPr lang="uk-UA" sz="2400" dirty="0">
                <a:ea typeface="Times New Roman" panose="02020603050405020304" pitchFamily="18" charset="0"/>
              </a:rPr>
              <a:t>.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96000" lvl="1">
              <a:spcAft>
                <a:spcPts val="600"/>
              </a:spcAft>
            </a:pPr>
            <a:r>
              <a:rPr lang="uk-UA" sz="2400" dirty="0">
                <a:effectLst/>
                <a:ea typeface="Times New Roman" panose="02020603050405020304" pitchFamily="18" charset="0"/>
              </a:rPr>
              <a:t>Щоб завантажити наявне зображення: торкніться значка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  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 і виберіть фотографію.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Виберіть ділянку на зображенні, за якою потрібно шукати. Зверніть увагу, що можна використовувати частину зображення: торкніться значка 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а тоді перетягніть кути вибраної ділянки.</a:t>
            </a:r>
            <a:endParaRPr lang="ru-RU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uk-UA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Прокрутіть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униз, щоб переглянути результати пошуку.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004E1E-B858-40D2-A237-2D5991BC1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35" y="1149270"/>
            <a:ext cx="330843" cy="33084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A1A5224-5CDB-4E67-894E-05080B238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697" y="2536601"/>
            <a:ext cx="330843" cy="33084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FEFB99F-A38E-45D9-9769-4C2866850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4436" y="2990226"/>
            <a:ext cx="330843" cy="296133"/>
          </a:xfrm>
          <a:prstGeom prst="roundRect">
            <a:avLst>
              <a:gd name="adj" fmla="val 12658"/>
            </a:avLst>
          </a:prstGeom>
        </p:spPr>
      </p:pic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E57A2636-7ED2-43A8-AB83-2B15767EE9C0}"/>
              </a:ext>
            </a:extLst>
          </p:cNvPr>
          <p:cNvGrpSpPr/>
          <p:nvPr/>
        </p:nvGrpSpPr>
        <p:grpSpPr>
          <a:xfrm>
            <a:off x="9590449" y="4157979"/>
            <a:ext cx="364366" cy="355992"/>
            <a:chOff x="9715740" y="2099056"/>
            <a:chExt cx="807484" cy="788924"/>
          </a:xfrm>
        </p:grpSpPr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FA170EFA-878A-40FD-BB08-59AD1599C13C}"/>
                </a:ext>
              </a:extLst>
            </p:cNvPr>
            <p:cNvGrpSpPr/>
            <p:nvPr/>
          </p:nvGrpSpPr>
          <p:grpSpPr>
            <a:xfrm>
              <a:off x="9715740" y="2099056"/>
              <a:ext cx="807484" cy="788924"/>
              <a:chOff x="9715740" y="2099056"/>
              <a:chExt cx="807484" cy="788924"/>
            </a:xfrm>
          </p:grpSpPr>
          <p:sp>
            <p:nvSpPr>
              <p:cNvPr id="82" name="Прямоугольник: скругленные углы 81">
                <a:extLst>
                  <a:ext uri="{FF2B5EF4-FFF2-40B4-BE49-F238E27FC236}">
                    <a16:creationId xmlns:a16="http://schemas.microsoft.com/office/drawing/2014/main" id="{DB2B2577-A52F-4FBF-91EE-F3425C91B7A3}"/>
                  </a:ext>
                </a:extLst>
              </p:cNvPr>
              <p:cNvSpPr/>
              <p:nvPr/>
            </p:nvSpPr>
            <p:spPr>
              <a:xfrm>
                <a:off x="9715740" y="2099056"/>
                <a:ext cx="683999" cy="684001"/>
              </a:xfrm>
              <a:prstGeom prst="roundRect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3" name="Прямоугольник 82">
                <a:extLst>
                  <a:ext uri="{FF2B5EF4-FFF2-40B4-BE49-F238E27FC236}">
                    <a16:creationId xmlns:a16="http://schemas.microsoft.com/office/drawing/2014/main" id="{F8F9F56E-12B0-4E2A-9620-BCA3DB42D6ED}"/>
                  </a:ext>
                </a:extLst>
              </p:cNvPr>
              <p:cNvSpPr/>
              <p:nvPr/>
            </p:nvSpPr>
            <p:spPr>
              <a:xfrm>
                <a:off x="10082943" y="2575560"/>
                <a:ext cx="440281" cy="312420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8EAC0733-FC1E-419C-9ABB-7DA19A918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00228" y="2183975"/>
              <a:ext cx="661250" cy="661250"/>
            </a:xfrm>
            <a:prstGeom prst="rect">
              <a:avLst/>
            </a:prstGeom>
          </p:spPr>
        </p:pic>
      </p:grpSp>
      <p:sp>
        <p:nvSpPr>
          <p:cNvPr id="52" name="Овал 51">
            <a:extLst>
              <a:ext uri="{FF2B5EF4-FFF2-40B4-BE49-F238E27FC236}">
                <a16:creationId xmlns:a16="http://schemas.microsoft.com/office/drawing/2014/main" id="{06D07FEC-BBDE-4FF7-A44E-4A852CE94646}"/>
              </a:ext>
            </a:extLst>
          </p:cNvPr>
          <p:cNvSpPr/>
          <p:nvPr/>
        </p:nvSpPr>
        <p:spPr>
          <a:xfrm>
            <a:off x="701039" y="1173290"/>
            <a:ext cx="371693" cy="371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1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A2BA94E-6CE3-4D90-8406-891E278A9ABE}"/>
              </a:ext>
            </a:extLst>
          </p:cNvPr>
          <p:cNvSpPr/>
          <p:nvPr/>
        </p:nvSpPr>
        <p:spPr>
          <a:xfrm>
            <a:off x="701040" y="1636508"/>
            <a:ext cx="371693" cy="371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2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81356C3A-290C-4688-AD6A-81C05EE2F9B8}"/>
              </a:ext>
            </a:extLst>
          </p:cNvPr>
          <p:cNvSpPr/>
          <p:nvPr/>
        </p:nvSpPr>
        <p:spPr>
          <a:xfrm>
            <a:off x="701040" y="2099726"/>
            <a:ext cx="371693" cy="371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3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12A57DBA-AC47-442A-8717-336861BF4BAE}"/>
              </a:ext>
            </a:extLst>
          </p:cNvPr>
          <p:cNvSpPr/>
          <p:nvPr/>
        </p:nvSpPr>
        <p:spPr>
          <a:xfrm>
            <a:off x="1243506" y="2645858"/>
            <a:ext cx="216506" cy="2165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149663EE-1B8A-402E-9A24-489589C6CBFD}"/>
              </a:ext>
            </a:extLst>
          </p:cNvPr>
          <p:cNvSpPr/>
          <p:nvPr/>
        </p:nvSpPr>
        <p:spPr>
          <a:xfrm>
            <a:off x="1243506" y="3080841"/>
            <a:ext cx="216506" cy="2165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C579AA7A-493D-4CE8-968D-17E7F91794BA}"/>
              </a:ext>
            </a:extLst>
          </p:cNvPr>
          <p:cNvSpPr/>
          <p:nvPr/>
        </p:nvSpPr>
        <p:spPr>
          <a:xfrm>
            <a:off x="701039" y="3806606"/>
            <a:ext cx="371693" cy="371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4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id="{9466740F-3B9B-40E5-A7F4-E519CD8BFF8D}"/>
              </a:ext>
            </a:extLst>
          </p:cNvPr>
          <p:cNvSpPr/>
          <p:nvPr/>
        </p:nvSpPr>
        <p:spPr>
          <a:xfrm>
            <a:off x="701039" y="4991375"/>
            <a:ext cx="371693" cy="371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5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29F850-F430-4672-A9CE-CCCE96D3E638}"/>
              </a:ext>
            </a:extLst>
          </p:cNvPr>
          <p:cNvSpPr txBox="1"/>
          <p:nvPr/>
        </p:nvSpPr>
        <p:spPr>
          <a:xfrm>
            <a:off x="656652" y="5509047"/>
            <a:ext cx="10834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uk-UA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Якщо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значок «фото» </a:t>
            </a:r>
            <a:r>
              <a:rPr lang="uk-UA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відсутній у рядку пошуку, то достатньо завантажити застосунок (безкоштовний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sr-Latn-R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Google Lens (</a:t>
            </a:r>
            <a:r>
              <a:rPr lang="uk-UA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Об’єктив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і </a:t>
            </a:r>
            <a:r>
              <a:rPr lang="uk-UA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виконати </a:t>
            </a:r>
            <a:r>
              <a:rPr lang="uk-UA" sz="24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подільші</a:t>
            </a:r>
            <a:r>
              <a:rPr lang="uk-UA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дії, відкривши цей застосунок</a:t>
            </a:r>
            <a:r>
              <a:rPr lang="ru-RU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31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98982460">
            <a:extLst>
              <a:ext uri="{FF2B5EF4-FFF2-40B4-BE49-F238E27FC236}">
                <a16:creationId xmlns:a16="http://schemas.microsoft.com/office/drawing/2014/main" id="{3445C5DC-B470-40CD-9E62-C64701A80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 b="22451"/>
          <a:stretch>
            <a:fillRect/>
          </a:stretch>
        </p:blipFill>
        <p:spPr>
          <a:xfrm>
            <a:off x="2423604" y="1605796"/>
            <a:ext cx="2911875" cy="4673430"/>
          </a:xfrm>
          <a:prstGeom prst="rect">
            <a:avLst/>
          </a:prstGeom>
        </p:spPr>
      </p:pic>
      <p:pic>
        <p:nvPicPr>
          <p:cNvPr id="7" name="Picture 241221474">
            <a:extLst>
              <a:ext uri="{FF2B5EF4-FFF2-40B4-BE49-F238E27FC236}">
                <a16:creationId xmlns:a16="http://schemas.microsoft.com/office/drawing/2014/main" id="{EBCE930E-9C85-43B7-BA2F-1A7502AE7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423" y="1605796"/>
            <a:ext cx="3723621" cy="4666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D704C2-1106-472B-9F63-1265DC110080}"/>
              </a:ext>
            </a:extLst>
          </p:cNvPr>
          <p:cNvSpPr txBox="1"/>
          <p:nvPr/>
        </p:nvSpPr>
        <p:spPr>
          <a:xfrm>
            <a:off x="6178858" y="6282186"/>
            <a:ext cx="3790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9AA7A7"/>
                </a:solidFill>
              </a:rPr>
              <a:t>Джерело: фейсбук-сторінка Центру протидії дезінформації при РНБО України</a:t>
            </a:r>
            <a:endParaRPr lang="ru-RU" sz="1200" dirty="0">
              <a:solidFill>
                <a:srgbClr val="9AA7A7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4183F7-3018-41E3-A77E-A9979672DDAE}"/>
              </a:ext>
            </a:extLst>
          </p:cNvPr>
          <p:cNvSpPr txBox="1"/>
          <p:nvPr/>
        </p:nvSpPr>
        <p:spPr>
          <a:xfrm>
            <a:off x="2334821" y="6265002"/>
            <a:ext cx="3116062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9AA7A7"/>
                </a:solidFill>
              </a:rPr>
              <a:t>Джерело: </a:t>
            </a:r>
            <a:r>
              <a:rPr lang="uk-UA" sz="1200" dirty="0" err="1">
                <a:solidFill>
                  <a:srgbClr val="9AA7A7"/>
                </a:solidFill>
              </a:rPr>
              <a:t>інстаграм</a:t>
            </a:r>
            <a:r>
              <a:rPr lang="uk-UA" sz="1200" dirty="0">
                <a:solidFill>
                  <a:srgbClr val="9AA7A7"/>
                </a:solidFill>
              </a:rPr>
              <a:t>-сторінка користувачки @mila_baraeva</a:t>
            </a:r>
            <a:endParaRPr lang="ru-RU" sz="1200" dirty="0">
              <a:solidFill>
                <a:srgbClr val="9AA7A7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1EC7A6-9591-4CC6-95DE-A176490D05FD}"/>
              </a:ext>
            </a:extLst>
          </p:cNvPr>
          <p:cNvSpPr/>
          <p:nvPr/>
        </p:nvSpPr>
        <p:spPr>
          <a:xfrm>
            <a:off x="0" y="1"/>
            <a:ext cx="12192000" cy="14470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478C6D-41A4-4A6D-83C5-EFE98AFBCD7C}"/>
              </a:ext>
            </a:extLst>
          </p:cNvPr>
          <p:cNvGrpSpPr/>
          <p:nvPr/>
        </p:nvGrpSpPr>
        <p:grpSpPr>
          <a:xfrm>
            <a:off x="463205" y="221557"/>
            <a:ext cx="4200003" cy="988637"/>
            <a:chOff x="891541" y="880322"/>
            <a:chExt cx="4200003" cy="9886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80FA9A-5BE5-4002-BB48-4E867746E00A}"/>
                </a:ext>
              </a:extLst>
            </p:cNvPr>
            <p:cNvSpPr txBox="1"/>
            <p:nvPr/>
          </p:nvSpPr>
          <p:spPr>
            <a:xfrm>
              <a:off x="1883351" y="959143"/>
              <a:ext cx="320819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4800" b="1" dirty="0">
                  <a:solidFill>
                    <a:schemeClr val="bg2"/>
                  </a:solidFill>
                  <a:effectLst/>
                  <a:ea typeface="Calibri" panose="020F0502020204030204" pitchFamily="34" charset="0"/>
                </a:rPr>
                <a:t>«Безпека»</a:t>
              </a:r>
              <a:endParaRPr lang="ru-RU" sz="4800" b="1" dirty="0">
                <a:solidFill>
                  <a:schemeClr val="bg2"/>
                </a:solidFill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091833C-F7DD-470A-9002-427F77D84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1541" y="880322"/>
              <a:ext cx="842327" cy="988637"/>
            </a:xfrm>
            <a:prstGeom prst="rect">
              <a:avLst/>
            </a:prstGeom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B3F228-3754-4CFA-84D0-F4E0AF678997}"/>
              </a:ext>
            </a:extLst>
          </p:cNvPr>
          <p:cNvSpPr/>
          <p:nvPr/>
        </p:nvSpPr>
        <p:spPr>
          <a:xfrm>
            <a:off x="0" y="1375631"/>
            <a:ext cx="12192000" cy="714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E3A7D7-E17A-4B7F-BA9B-620A9855CD96}"/>
              </a:ext>
            </a:extLst>
          </p:cNvPr>
          <p:cNvSpPr/>
          <p:nvPr/>
        </p:nvSpPr>
        <p:spPr>
          <a:xfrm>
            <a:off x="3975147" y="2151331"/>
            <a:ext cx="3955797" cy="3877963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89B214-6BDA-477C-86AE-0684B19DDAFF}"/>
              </a:ext>
            </a:extLst>
          </p:cNvPr>
          <p:cNvSpPr/>
          <p:nvPr/>
        </p:nvSpPr>
        <p:spPr>
          <a:xfrm>
            <a:off x="0" y="1"/>
            <a:ext cx="12192000" cy="1447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753833A-9798-4CB3-87BF-B4B1D0F2FD35}"/>
              </a:ext>
            </a:extLst>
          </p:cNvPr>
          <p:cNvGrpSpPr/>
          <p:nvPr/>
        </p:nvGrpSpPr>
        <p:grpSpPr>
          <a:xfrm>
            <a:off x="447498" y="229212"/>
            <a:ext cx="4940001" cy="988636"/>
            <a:chOff x="447498" y="229212"/>
            <a:chExt cx="4940001" cy="98863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01ED2E-B9B6-4521-A9EE-31393E2968E5}"/>
                </a:ext>
              </a:extLst>
            </p:cNvPr>
            <p:cNvSpPr txBox="1"/>
            <p:nvPr/>
          </p:nvSpPr>
          <p:spPr>
            <a:xfrm>
              <a:off x="1653534" y="308032"/>
              <a:ext cx="37339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4800" b="1" dirty="0">
                  <a:solidFill>
                    <a:schemeClr val="bg2"/>
                  </a:solidFill>
                </a:rPr>
                <a:t>«</a:t>
              </a:r>
              <a:r>
                <a:rPr lang="uk-UA" sz="4800" b="1" dirty="0">
                  <a:solidFill>
                    <a:schemeClr val="bg2"/>
                  </a:solidFill>
                </a:rPr>
                <a:t>Допомога</a:t>
              </a:r>
              <a:r>
                <a:rPr lang="ru-RU" sz="4800" b="1" dirty="0">
                  <a:solidFill>
                    <a:schemeClr val="bg2"/>
                  </a:solidFill>
                </a:rPr>
                <a:t>» 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1AF1AC77-AF62-41B6-903A-D36DD7B5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7498" y="229212"/>
              <a:ext cx="1089265" cy="988636"/>
            </a:xfrm>
            <a:prstGeom prst="rect">
              <a:avLst/>
            </a:prstGeom>
          </p:spPr>
        </p:pic>
      </p:grpSp>
      <p:pic>
        <p:nvPicPr>
          <p:cNvPr id="8" name="Picture 428015540">
            <a:extLst>
              <a:ext uri="{FF2B5EF4-FFF2-40B4-BE49-F238E27FC236}">
                <a16:creationId xmlns:a16="http://schemas.microsoft.com/office/drawing/2014/main" id="{FE426644-B087-4AE8-B3B7-AFFFC372C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r="2554"/>
          <a:stretch/>
        </p:blipFill>
        <p:spPr>
          <a:xfrm>
            <a:off x="305258" y="2151332"/>
            <a:ext cx="3669889" cy="3877963"/>
          </a:xfrm>
          <a:prstGeom prst="rect">
            <a:avLst/>
          </a:prstGeom>
        </p:spPr>
      </p:pic>
      <p:pic>
        <p:nvPicPr>
          <p:cNvPr id="9" name="Picture 1135132849">
            <a:extLst>
              <a:ext uri="{FF2B5EF4-FFF2-40B4-BE49-F238E27FC236}">
                <a16:creationId xmlns:a16="http://schemas.microsoft.com/office/drawing/2014/main" id="{9D4DCF54-784F-4585-95CC-4FB497AF8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51"/>
          <a:stretch>
            <a:fillRect/>
          </a:stretch>
        </p:blipFill>
        <p:spPr>
          <a:xfrm>
            <a:off x="8087472" y="2151331"/>
            <a:ext cx="3799270" cy="38779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396F98-2B99-49B3-B8EC-EE88219F695D}"/>
              </a:ext>
            </a:extLst>
          </p:cNvPr>
          <p:cNvSpPr txBox="1"/>
          <p:nvPr/>
        </p:nvSpPr>
        <p:spPr>
          <a:xfrm>
            <a:off x="4131674" y="2131011"/>
            <a:ext cx="37992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Напис на зображенні:</a:t>
            </a:r>
            <a:r>
              <a:rPr lang="uk-UA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Допоможіть врятувати Україну. 1 репост = 0,01 долар. Поширюйте, </a:t>
            </a:r>
            <a:r>
              <a:rPr lang="uk-UA" sz="24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лайкайте</a:t>
            </a:r>
            <a:r>
              <a:rPr lang="uk-UA" sz="2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коментуйте. Долучайтеся. </a:t>
            </a:r>
            <a:r>
              <a:rPr lang="uk-UA" sz="24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Додавайте</a:t>
            </a:r>
            <a:r>
              <a:rPr lang="uk-UA" sz="2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до своїх </a:t>
            </a:r>
            <a:r>
              <a:rPr lang="uk-UA" sz="2400" i="1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сторіз</a:t>
            </a:r>
            <a:r>
              <a:rPr lang="uk-UA" sz="24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, щоб допомогти врятувати Україну.</a:t>
            </a:r>
            <a:endParaRPr lang="ru-RU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25321-5474-4CDC-8A68-C0D83AC75233}"/>
              </a:ext>
            </a:extLst>
          </p:cNvPr>
          <p:cNvSpPr txBox="1"/>
          <p:nvPr/>
        </p:nvSpPr>
        <p:spPr>
          <a:xfrm>
            <a:off x="4131674" y="5446007"/>
            <a:ext cx="3498486" cy="478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solidFill>
                  <a:srgbClr val="9AA7A7"/>
                </a:solidFill>
              </a:rPr>
              <a:t>Джерело зображення: фейсбук-сторінка </a:t>
            </a:r>
            <a:r>
              <a:rPr lang="uk-UA" sz="1200" dirty="0" err="1">
                <a:solidFill>
                  <a:srgbClr val="9AA7A7"/>
                </a:solidFill>
              </a:rPr>
              <a:t>фактчекінгового</a:t>
            </a:r>
            <a:r>
              <a:rPr lang="uk-UA" sz="1200" dirty="0">
                <a:solidFill>
                  <a:srgbClr val="9AA7A7"/>
                </a:solidFill>
              </a:rPr>
              <a:t> проєкту «Нота Єнота»</a:t>
            </a:r>
            <a:endParaRPr lang="ru-RU" sz="1200" dirty="0">
              <a:solidFill>
                <a:srgbClr val="9AA7A7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AF1EE3-52B5-4782-9422-BBFE49CA86C1}"/>
              </a:ext>
            </a:extLst>
          </p:cNvPr>
          <p:cNvSpPr/>
          <p:nvPr/>
        </p:nvSpPr>
        <p:spPr>
          <a:xfrm>
            <a:off x="0" y="1375631"/>
            <a:ext cx="12192000" cy="714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A3EBFC-1D2B-42D3-A28F-ADC5644CF629}"/>
              </a:ext>
            </a:extLst>
          </p:cNvPr>
          <p:cNvSpPr/>
          <p:nvPr/>
        </p:nvSpPr>
        <p:spPr>
          <a:xfrm>
            <a:off x="0" y="1"/>
            <a:ext cx="12192000" cy="1447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3C27E86-7C3D-4846-8B94-30A6376B1D0F}"/>
              </a:ext>
            </a:extLst>
          </p:cNvPr>
          <p:cNvGrpSpPr/>
          <p:nvPr/>
        </p:nvGrpSpPr>
        <p:grpSpPr>
          <a:xfrm>
            <a:off x="447498" y="229212"/>
            <a:ext cx="4940001" cy="988636"/>
            <a:chOff x="447498" y="229212"/>
            <a:chExt cx="4940001" cy="9886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57ECD5-EC5E-49C1-BBFF-8D244D4BFB16}"/>
                </a:ext>
              </a:extLst>
            </p:cNvPr>
            <p:cNvSpPr txBox="1"/>
            <p:nvPr/>
          </p:nvSpPr>
          <p:spPr>
            <a:xfrm>
              <a:off x="1653534" y="308032"/>
              <a:ext cx="37339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4800" b="1" dirty="0">
                  <a:solidFill>
                    <a:schemeClr val="bg2"/>
                  </a:solidFill>
                </a:rPr>
                <a:t>«</a:t>
              </a:r>
              <a:r>
                <a:rPr lang="uk-UA" sz="4800" b="1" dirty="0">
                  <a:solidFill>
                    <a:schemeClr val="bg2"/>
                  </a:solidFill>
                </a:rPr>
                <a:t>Допомога</a:t>
              </a:r>
              <a:r>
                <a:rPr lang="ru-RU" sz="4800" b="1" dirty="0">
                  <a:solidFill>
                    <a:schemeClr val="bg2"/>
                  </a:solidFill>
                </a:rPr>
                <a:t>» 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531D14D-56C7-4802-B2CD-C46BFB258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7498" y="229212"/>
              <a:ext cx="1089265" cy="98863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0C9A891-97A3-426B-A8EE-62741B9445E5}"/>
              </a:ext>
            </a:extLst>
          </p:cNvPr>
          <p:cNvSpPr txBox="1"/>
          <p:nvPr/>
        </p:nvSpPr>
        <p:spPr>
          <a:xfrm>
            <a:off x="2027617" y="1589912"/>
            <a:ext cx="80934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Які ви помітили ознаки того, що повідомлення несправжнє?</a:t>
            </a:r>
          </a:p>
        </p:txBody>
      </p:sp>
      <p:pic>
        <p:nvPicPr>
          <p:cNvPr id="10" name="Picture 1692932941">
            <a:extLst>
              <a:ext uri="{FF2B5EF4-FFF2-40B4-BE49-F238E27FC236}">
                <a16:creationId xmlns:a16="http://schemas.microsoft.com/office/drawing/2014/main" id="{452290DD-441F-40C5-B65D-DFC1D802CB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/>
          <a:stretch/>
        </p:blipFill>
        <p:spPr bwMode="auto">
          <a:xfrm>
            <a:off x="2027617" y="2194428"/>
            <a:ext cx="8136766" cy="4155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6958F9-176F-489E-9756-A91EAAC083DD}"/>
              </a:ext>
            </a:extLst>
          </p:cNvPr>
          <p:cNvSpPr txBox="1"/>
          <p:nvPr/>
        </p:nvSpPr>
        <p:spPr>
          <a:xfrm>
            <a:off x="1956496" y="6396335"/>
            <a:ext cx="7919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9AA7A7"/>
                </a:solidFill>
              </a:rPr>
              <a:t>Джерело: </a:t>
            </a:r>
            <a:r>
              <a:rPr lang="uk-UA" sz="1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https://www.stopfake.org/uk/fejk-vlada-zhitomira-zaklikaye-zhiteliv-mista-ne-chiniti-oporu-rosijskij-armiyi/</a:t>
            </a:r>
            <a:r>
              <a:rPr lang="uk-UA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ru-RU" sz="1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6FA09A-5055-49A2-9389-FCBD9FBDA389}"/>
              </a:ext>
            </a:extLst>
          </p:cNvPr>
          <p:cNvSpPr/>
          <p:nvPr/>
        </p:nvSpPr>
        <p:spPr>
          <a:xfrm>
            <a:off x="0" y="1375631"/>
            <a:ext cx="12192000" cy="714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4C2D37-5F58-442B-BA2F-523FB0FAF22F}"/>
              </a:ext>
            </a:extLst>
          </p:cNvPr>
          <p:cNvSpPr/>
          <p:nvPr/>
        </p:nvSpPr>
        <p:spPr>
          <a:xfrm>
            <a:off x="0" y="1"/>
            <a:ext cx="12192000" cy="144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74DACEB-45FF-41DC-9421-ED1BF3CAC6FA}"/>
              </a:ext>
            </a:extLst>
          </p:cNvPr>
          <p:cNvGrpSpPr/>
          <p:nvPr/>
        </p:nvGrpSpPr>
        <p:grpSpPr>
          <a:xfrm>
            <a:off x="470620" y="229212"/>
            <a:ext cx="4580285" cy="988637"/>
            <a:chOff x="1706214" y="4217855"/>
            <a:chExt cx="4580285" cy="988637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ABB878A-1B49-4288-94C2-97A4A5430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06214" y="4217855"/>
              <a:ext cx="988637" cy="98863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C1EB3B-FFE7-4159-8507-210275E6683D}"/>
                </a:ext>
              </a:extLst>
            </p:cNvPr>
            <p:cNvSpPr txBox="1"/>
            <p:nvPr/>
          </p:nvSpPr>
          <p:spPr>
            <a:xfrm>
              <a:off x="2818534" y="4296674"/>
              <a:ext cx="34679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4800" b="1" dirty="0">
                  <a:solidFill>
                    <a:schemeClr val="bg2"/>
                  </a:solidFill>
                </a:rPr>
                <a:t>«Прогнози» </a:t>
              </a:r>
            </a:p>
          </p:txBody>
        </p:sp>
      </p:grpSp>
      <p:pic>
        <p:nvPicPr>
          <p:cNvPr id="9" name="Picture 1616094011">
            <a:extLst>
              <a:ext uri="{FF2B5EF4-FFF2-40B4-BE49-F238E27FC236}">
                <a16:creationId xmlns:a16="http://schemas.microsoft.com/office/drawing/2014/main" id="{7A05EADE-1764-4F98-9AF9-14AB26B9B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r="1426"/>
          <a:stretch/>
        </p:blipFill>
        <p:spPr>
          <a:xfrm>
            <a:off x="191947" y="1863089"/>
            <a:ext cx="3804110" cy="2904596"/>
          </a:xfrm>
          <a:prstGeom prst="rect">
            <a:avLst/>
          </a:prstGeom>
        </p:spPr>
      </p:pic>
      <p:pic>
        <p:nvPicPr>
          <p:cNvPr id="10" name="Picture 1272087711">
            <a:extLst>
              <a:ext uri="{FF2B5EF4-FFF2-40B4-BE49-F238E27FC236}">
                <a16:creationId xmlns:a16="http://schemas.microsoft.com/office/drawing/2014/main" id="{075D7DF3-A2F4-4358-86DD-AE85E12314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04" y="1863089"/>
            <a:ext cx="3238602" cy="3709379"/>
          </a:xfrm>
          <a:prstGeom prst="rect">
            <a:avLst/>
          </a:prstGeom>
        </p:spPr>
      </p:pic>
      <p:pic>
        <p:nvPicPr>
          <p:cNvPr id="11" name="Picture 463396301">
            <a:extLst>
              <a:ext uri="{FF2B5EF4-FFF2-40B4-BE49-F238E27FC236}">
                <a16:creationId xmlns:a16="http://schemas.microsoft.com/office/drawing/2014/main" id="{918C6091-66BC-4FAC-A2B9-FFB561BC88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r="3673" b="1282"/>
          <a:stretch/>
        </p:blipFill>
        <p:spPr>
          <a:xfrm>
            <a:off x="7618553" y="1862498"/>
            <a:ext cx="4381500" cy="30314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11906A-26EF-45FA-B298-C235FE0C9A74}"/>
              </a:ext>
            </a:extLst>
          </p:cNvPr>
          <p:cNvSpPr txBox="1"/>
          <p:nvPr/>
        </p:nvSpPr>
        <p:spPr>
          <a:xfrm>
            <a:off x="191947" y="6075683"/>
            <a:ext cx="3804110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uk-UA" sz="1200" dirty="0">
                <a:solidFill>
                  <a:srgbClr val="9AA7A7"/>
                </a:solidFill>
              </a:rPr>
              <a:t>Джерело: </a:t>
            </a:r>
            <a:r>
              <a:rPr lang="uk-UA" sz="1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https://www.unian.ua/lite/astrology/koli-zakinchitsya-viyna-v-ukrajini-2022-ostanni-novini-vid-astrologiv-11740270.html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91B6DC-8416-4629-92CF-DC345FFDCE6F}"/>
              </a:ext>
            </a:extLst>
          </p:cNvPr>
          <p:cNvSpPr txBox="1"/>
          <p:nvPr/>
        </p:nvSpPr>
        <p:spPr>
          <a:xfrm>
            <a:off x="4188004" y="6075683"/>
            <a:ext cx="3238602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uk-UA" sz="1200" dirty="0">
                <a:solidFill>
                  <a:srgbClr val="9AA7A7"/>
                </a:solidFill>
              </a:rPr>
              <a:t>Джерело: </a:t>
            </a:r>
            <a:r>
              <a:rPr lang="uk-UA" sz="1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https://life.fakty.com.ua/ua/astrolohiia/koly-zakinchytsya-vijna-v-ukrayini-astroprognoz/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883D7D-6563-4255-AE1D-6DF514BC2246}"/>
              </a:ext>
            </a:extLst>
          </p:cNvPr>
          <p:cNvSpPr txBox="1"/>
          <p:nvPr/>
        </p:nvSpPr>
        <p:spPr>
          <a:xfrm>
            <a:off x="7618552" y="6075686"/>
            <a:ext cx="4288967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uk-UA" sz="1200" dirty="0">
                <a:solidFill>
                  <a:srgbClr val="9AA7A7"/>
                </a:solidFill>
              </a:rPr>
              <a:t>Джерело: </a:t>
            </a:r>
            <a:r>
              <a:rPr lang="uk-UA" sz="12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https://1plus1.ua/novyny/so-cekae-ukrainu-veliki-zmini-ta-koli-zakincitsa-vijna-prognozi-astrologiv</a:t>
            </a:r>
            <a:endParaRPr lang="ru-RU" sz="12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F43FB4B-A34F-460C-91DF-783F8C9793BF}"/>
              </a:ext>
            </a:extLst>
          </p:cNvPr>
          <p:cNvSpPr/>
          <p:nvPr/>
        </p:nvSpPr>
        <p:spPr>
          <a:xfrm>
            <a:off x="0" y="1375631"/>
            <a:ext cx="12192000" cy="714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0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BD58C9-3E35-44D8-9374-965A96FAD373}"/>
              </a:ext>
            </a:extLst>
          </p:cNvPr>
          <p:cNvSpPr txBox="1"/>
          <p:nvPr/>
        </p:nvSpPr>
        <p:spPr>
          <a:xfrm>
            <a:off x="660400" y="201414"/>
            <a:ext cx="9296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</a:rPr>
              <a:t>Правила інформаційної гігієни під час війни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C645A89-E257-43BF-B3D7-6B766FD05275}"/>
              </a:ext>
            </a:extLst>
          </p:cNvPr>
          <p:cNvCxnSpPr>
            <a:cxnSpLocks/>
          </p:cNvCxnSpPr>
          <p:nvPr/>
        </p:nvCxnSpPr>
        <p:spPr>
          <a:xfrm>
            <a:off x="701040" y="924560"/>
            <a:ext cx="10789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3EC68EA-1DAE-4752-84B6-79C1AC7042BD}"/>
              </a:ext>
            </a:extLst>
          </p:cNvPr>
          <p:cNvSpPr txBox="1"/>
          <p:nvPr/>
        </p:nvSpPr>
        <p:spPr>
          <a:xfrm>
            <a:off x="1114642" y="1053404"/>
            <a:ext cx="5683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Читайте </a:t>
            </a:r>
            <a:r>
              <a:rPr lang="uk-UA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офіційні джерела інформації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7D55D81-DA30-427F-8E96-0CCAEE7D4317}"/>
              </a:ext>
            </a:extLst>
          </p:cNvPr>
          <p:cNvSpPr/>
          <p:nvPr/>
        </p:nvSpPr>
        <p:spPr>
          <a:xfrm>
            <a:off x="701040" y="1017208"/>
            <a:ext cx="400108" cy="400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1</a:t>
            </a: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9A0863-FED3-4A3D-93E2-50FC499A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700"/>
            <a:ext cx="12192000" cy="42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84BDEC-673F-414D-AC01-90F508B6DB64}"/>
              </a:ext>
            </a:extLst>
          </p:cNvPr>
          <p:cNvSpPr txBox="1"/>
          <p:nvPr/>
        </p:nvSpPr>
        <p:spPr>
          <a:xfrm>
            <a:off x="1007918" y="390107"/>
            <a:ext cx="11184082" cy="6017032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marR="308610" lvl="0">
              <a:spcAft>
                <a:spcPts val="1200"/>
              </a:spcAft>
            </a:pP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Перевіряйте </a:t>
            </a: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людей, яких читаєте, та їхні дописи —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скільки в них підписників, який контент публікує ця людина. Керуйтеся логікою та здоровим глуздом — чи дописи людини адекватні, чи має людина експертизу в питанні, яке висвітлює?</a:t>
            </a:r>
            <a:endParaRPr lang="ru-RU" sz="23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08610" lvl="0">
              <a:spcAft>
                <a:spcPts val="1200"/>
              </a:spcAft>
            </a:pP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Перевіряйте </a:t>
            </a: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джерело інформації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яке обов’язково має бути вказано. Звідки взяли цю інформацію? Хто про неї повідомив? </a:t>
            </a:r>
            <a:r>
              <a:rPr lang="uk-UA" sz="23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Загугліть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це джерело інформації, перевірте, чи йому можна довіряти. Надійне джерело публікує іншу важливу інформацію та має статус. Якщо джерело не вказане, запитайте. Якщо не відповідають — не </a:t>
            </a:r>
            <a:r>
              <a:rPr lang="uk-UA" sz="23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вірте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новині.</a:t>
            </a:r>
            <a:endParaRPr lang="ru-RU" sz="23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08610" lvl="0">
              <a:spcAft>
                <a:spcPts val="1200"/>
              </a:spcAft>
            </a:pP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Перевірте, </a:t>
            </a: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чи є новина в інших ЗМІ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Українські ЗМІ максимально поширюють важливу інформацію. Якщо новина опублікована тільки в одному джерелі, це може бути фейк.</a:t>
            </a:r>
            <a:endParaRPr lang="ru-RU" sz="23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88950" lvl="0">
              <a:spcAft>
                <a:spcPts val="1200"/>
              </a:spcAft>
            </a:pP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За можливості </a:t>
            </a: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читайте першоджерело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Навіть якщо джерело надійне, в інтерпретації його можуть перекрутити або перебільшити.</a:t>
            </a:r>
          </a:p>
          <a:p>
            <a:pPr marR="219075" lvl="0">
              <a:spcAft>
                <a:spcPts val="1200"/>
              </a:spcAft>
            </a:pP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У новині насамперед </a:t>
            </a: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має бути факт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(подія — що, де й коли відбулося), а не оціночне судження. Факт може бути підкріплений аргументованим коментарем (як і чому це відбулося).</a:t>
            </a:r>
            <a:endParaRPr lang="ru-RU" sz="23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A7DF2E8-E7DE-4FA3-9A39-9CF17F309FDC}"/>
              </a:ext>
            </a:extLst>
          </p:cNvPr>
          <p:cNvSpPr/>
          <p:nvPr/>
        </p:nvSpPr>
        <p:spPr>
          <a:xfrm>
            <a:off x="499052" y="397727"/>
            <a:ext cx="400108" cy="400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2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8B663A8-FD55-41B0-BD1A-E6B9140ED7BF}"/>
              </a:ext>
            </a:extLst>
          </p:cNvPr>
          <p:cNvSpPr/>
          <p:nvPr/>
        </p:nvSpPr>
        <p:spPr>
          <a:xfrm>
            <a:off x="499052" y="1620737"/>
            <a:ext cx="400108" cy="400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3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EE83592-261B-40A8-A146-CD5A3DF4899E}"/>
              </a:ext>
            </a:extLst>
          </p:cNvPr>
          <p:cNvSpPr/>
          <p:nvPr/>
        </p:nvSpPr>
        <p:spPr>
          <a:xfrm>
            <a:off x="499052" y="3169502"/>
            <a:ext cx="400108" cy="400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4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9D98AE5-FDC4-4A70-A947-A69D1E2B14E5}"/>
              </a:ext>
            </a:extLst>
          </p:cNvPr>
          <p:cNvSpPr/>
          <p:nvPr/>
        </p:nvSpPr>
        <p:spPr>
          <a:xfrm>
            <a:off x="499052" y="4376637"/>
            <a:ext cx="400108" cy="400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5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E11BCB2-A396-41F9-AC57-C08C81B1D15F}"/>
              </a:ext>
            </a:extLst>
          </p:cNvPr>
          <p:cNvSpPr/>
          <p:nvPr/>
        </p:nvSpPr>
        <p:spPr>
          <a:xfrm>
            <a:off x="499052" y="5243412"/>
            <a:ext cx="400108" cy="400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6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80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84BDEC-673F-414D-AC01-90F508B6DB64}"/>
              </a:ext>
            </a:extLst>
          </p:cNvPr>
          <p:cNvSpPr txBox="1"/>
          <p:nvPr/>
        </p:nvSpPr>
        <p:spPr>
          <a:xfrm>
            <a:off x="1007918" y="461227"/>
            <a:ext cx="11102802" cy="5863144"/>
          </a:xfrm>
          <a:prstGeom prst="rect">
            <a:avLst/>
          </a:prstGeom>
          <a:noFill/>
        </p:spPr>
        <p:txBody>
          <a:bodyPr wrap="square" rIns="0">
            <a:spAutoFit/>
          </a:bodyPr>
          <a:lstStyle/>
          <a:p>
            <a:pPr marR="219075">
              <a:spcAft>
                <a:spcPts val="1200"/>
              </a:spcAft>
            </a:pP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Коментар (пояснення події) має бути від експертної людини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Тобто особи, обізнаної в цьому питанні, — зі вказуванням імені, прізвища, посади або експертизи. Якщо коментар від невідомої людини — ймовірно, вами намагаються </a:t>
            </a:r>
            <a:r>
              <a:rPr lang="uk-UA" sz="23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зманіпулювати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219075" lvl="0">
              <a:spcAft>
                <a:spcPts val="1200"/>
              </a:spcAft>
            </a:pP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Шукайте </a:t>
            </a: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візуальні підтвердження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Текст має бути підкріплений фото або відео. Перевіряйте, чи стосується фото тієї картинки, яка його супроводжує. </a:t>
            </a:r>
            <a:endParaRPr lang="ru-RU" sz="23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9075" lvl="0">
              <a:spcAft>
                <a:spcPts val="1200"/>
              </a:spcAft>
            </a:pP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Зважайте на </a:t>
            </a: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деталі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Переконайтеся, що </a:t>
            </a:r>
            <a:r>
              <a:rPr lang="uk-UA" sz="23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візуал</a:t>
            </a: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не відредаговано й не </a:t>
            </a:r>
            <a:r>
              <a:rPr lang="uk-UA" sz="2300" b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відфотошоплено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Придивляєтеся до обрисів </a:t>
            </a:r>
            <a:r>
              <a:rPr lang="uk-UA" sz="23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облич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вони можуть бути вклеєні штучно, перевіряйте відповідність тіней і світла, дат, годинників. Чи не виглядають предмети та люди викривлено та штучно? Керуйтеся здоровим глуздом. Пам’ятайте, що сучасні </a:t>
            </a: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фотографії зазвичай хорошої якості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де чітко видно деталі. Якщо якість знижена або деталі розмиті, це може бути фейк.</a:t>
            </a:r>
            <a:endParaRPr lang="ru-RU" sz="23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219075" lvl="0">
              <a:spcAft>
                <a:spcPts val="1200"/>
              </a:spcAft>
            </a:pP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Перед тим, як поширювати інформацію, </a:t>
            </a:r>
            <a:r>
              <a:rPr lang="uk-UA" sz="23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зробіть вдих і повільний видих</a:t>
            </a:r>
            <a:r>
              <a:rPr lang="uk-UA" sz="23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Що відбулося? Яке джерело? Йому можна довіряти? Про це писали ЗМІ? Цим ЗМІ можна довіряти? Є фото або відео? Вони правдоподібні? Ви точно впевнені у правдивості цієї інформації? Поширюйте.</a:t>
            </a:r>
            <a:endParaRPr lang="ru-RU" sz="23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F929624-D9F3-4A1F-847F-A018C901E958}"/>
              </a:ext>
            </a:extLst>
          </p:cNvPr>
          <p:cNvSpPr/>
          <p:nvPr/>
        </p:nvSpPr>
        <p:spPr>
          <a:xfrm>
            <a:off x="499052" y="1693127"/>
            <a:ext cx="400108" cy="400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8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E767C04-D344-4AE1-BA52-AF8B96FD6D81}"/>
              </a:ext>
            </a:extLst>
          </p:cNvPr>
          <p:cNvSpPr/>
          <p:nvPr/>
        </p:nvSpPr>
        <p:spPr>
          <a:xfrm>
            <a:off x="499052" y="2545297"/>
            <a:ext cx="400108" cy="400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9</a:t>
            </a:r>
            <a:endParaRPr lang="ru-RU" sz="2400" b="1" dirty="0">
              <a:solidFill>
                <a:schemeClr val="bg2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8F45CFB-8D66-2F5D-3139-92E97E62A8AE}"/>
              </a:ext>
            </a:extLst>
          </p:cNvPr>
          <p:cNvGrpSpPr/>
          <p:nvPr/>
        </p:nvGrpSpPr>
        <p:grpSpPr>
          <a:xfrm>
            <a:off x="434210" y="4777658"/>
            <a:ext cx="529792" cy="461665"/>
            <a:chOff x="434210" y="2517858"/>
            <a:chExt cx="529792" cy="461665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3AFD2360-C9A9-4FA3-B682-8DEFA54CDC58}"/>
                </a:ext>
              </a:extLst>
            </p:cNvPr>
            <p:cNvSpPr/>
            <p:nvPr/>
          </p:nvSpPr>
          <p:spPr>
            <a:xfrm>
              <a:off x="499052" y="2548637"/>
              <a:ext cx="400108" cy="40010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solidFill>
                  <a:schemeClr val="bg2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9AFB63A-3D24-495D-B19C-DEC4C7287D39}"/>
                </a:ext>
              </a:extLst>
            </p:cNvPr>
            <p:cNvSpPr txBox="1"/>
            <p:nvPr/>
          </p:nvSpPr>
          <p:spPr>
            <a:xfrm>
              <a:off x="434210" y="2517858"/>
              <a:ext cx="52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2"/>
                  </a:solidFill>
                </a:rPr>
                <a:t>10</a:t>
              </a:r>
              <a:endParaRPr lang="ru-RU" sz="2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:a16="http://schemas.microsoft.com/office/drawing/2014/main" id="{19176155-43BB-6B10-3A26-96A8164626BC}"/>
              </a:ext>
            </a:extLst>
          </p:cNvPr>
          <p:cNvSpPr/>
          <p:nvPr/>
        </p:nvSpPr>
        <p:spPr>
          <a:xfrm>
            <a:off x="499052" y="491072"/>
            <a:ext cx="400108" cy="4001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/>
                </a:solidFill>
              </a:rPr>
              <a:t>7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6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9E5519-E6DF-48AD-A766-093764CD8A32}"/>
              </a:ext>
            </a:extLst>
          </p:cNvPr>
          <p:cNvSpPr txBox="1"/>
          <p:nvPr/>
        </p:nvSpPr>
        <p:spPr>
          <a:xfrm>
            <a:off x="6874455" y="1976084"/>
            <a:ext cx="4978023" cy="46052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1800"/>
              </a:spcAft>
            </a:pPr>
            <a:r>
              <a:rPr lang="uk-UA" sz="3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Скільки часу на день ви витрачаєте на </a:t>
            </a:r>
            <a:r>
              <a:rPr lang="uk-UA" sz="31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медіаспоживання</a:t>
            </a:r>
            <a:r>
              <a:rPr lang="uk-UA" sz="3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загалом?</a:t>
            </a:r>
            <a:endParaRPr lang="ru-RU" sz="3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uk-UA" sz="3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uk-UA" sz="3100" b="1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sz="3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який із секторів / </a:t>
            </a:r>
            <a:r>
              <a:rPr lang="uk-UA" sz="3100" dirty="0" err="1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підсекторів</a:t>
            </a:r>
            <a:r>
              <a:rPr lang="uk-UA" sz="3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ви витрачаєте найбільше часу?</a:t>
            </a:r>
            <a:endParaRPr lang="ru-RU" sz="3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uk-UA" sz="3100" dirty="0">
                <a:solidFill>
                  <a:srgbClr val="404040"/>
                </a:solidFill>
                <a:effectLst/>
                <a:ea typeface="Times New Roman" panose="02020603050405020304" pitchFamily="18" charset="0"/>
              </a:rPr>
              <a:t>Чому саме на нього?</a:t>
            </a:r>
            <a:endParaRPr lang="ru-RU" sz="3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07128-11EC-4E5F-9B36-0D8C376928CC}"/>
              </a:ext>
            </a:extLst>
          </p:cNvPr>
          <p:cNvSpPr txBox="1"/>
          <p:nvPr/>
        </p:nvSpPr>
        <p:spPr>
          <a:xfrm>
            <a:off x="6310133" y="1237566"/>
            <a:ext cx="2367280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ru-RU" sz="3200" b="1" dirty="0"/>
              <a:t>ЗАПИТАННЯ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E991207C-0408-4A1F-A32B-61D718666205}"/>
              </a:ext>
            </a:extLst>
          </p:cNvPr>
          <p:cNvSpPr/>
          <p:nvPr/>
        </p:nvSpPr>
        <p:spPr>
          <a:xfrm>
            <a:off x="6380544" y="3761412"/>
            <a:ext cx="287939" cy="2879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E81282E-5719-4D78-839E-C50E6B6D4442}"/>
              </a:ext>
            </a:extLst>
          </p:cNvPr>
          <p:cNvSpPr/>
          <p:nvPr/>
        </p:nvSpPr>
        <p:spPr>
          <a:xfrm>
            <a:off x="6380545" y="5428118"/>
            <a:ext cx="287939" cy="2879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89042AB-47A7-4182-AA1F-60E6ABDDFCAB}"/>
              </a:ext>
            </a:extLst>
          </p:cNvPr>
          <p:cNvSpPr/>
          <p:nvPr/>
        </p:nvSpPr>
        <p:spPr>
          <a:xfrm>
            <a:off x="6380544" y="2122023"/>
            <a:ext cx="287939" cy="2879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2B73B0-6291-4C32-9632-AFBD80A31231}"/>
              </a:ext>
            </a:extLst>
          </p:cNvPr>
          <p:cNvSpPr txBox="1"/>
          <p:nvPr/>
        </p:nvSpPr>
        <p:spPr>
          <a:xfrm>
            <a:off x="619760" y="272534"/>
            <a:ext cx="965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accent1"/>
                </a:solidFill>
              </a:rPr>
              <a:t>Споживання</a:t>
            </a:r>
            <a:r>
              <a:rPr lang="ru-RU" sz="3600" b="1" dirty="0">
                <a:solidFill>
                  <a:schemeClr val="accent1"/>
                </a:solidFill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</a:rPr>
              <a:t>інформації</a:t>
            </a:r>
            <a:r>
              <a:rPr lang="ru-RU" sz="3600" b="1" dirty="0">
                <a:solidFill>
                  <a:schemeClr val="accent1"/>
                </a:solidFill>
              </a:rPr>
              <a:t> / </a:t>
            </a:r>
            <a:r>
              <a:rPr lang="ru-RU" sz="3600" b="1" dirty="0" err="1">
                <a:solidFill>
                  <a:schemeClr val="accent1"/>
                </a:solidFill>
              </a:rPr>
              <a:t>медіа</a:t>
            </a:r>
            <a:r>
              <a:rPr lang="ru-RU" sz="3600" b="1" dirty="0">
                <a:solidFill>
                  <a:schemeClr val="accent1"/>
                </a:solidFill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</a:rPr>
              <a:t>під</a:t>
            </a:r>
            <a:r>
              <a:rPr lang="ru-RU" sz="3600" b="1" dirty="0">
                <a:solidFill>
                  <a:schemeClr val="accent1"/>
                </a:solidFill>
              </a:rPr>
              <a:t> час </a:t>
            </a:r>
            <a:r>
              <a:rPr lang="ru-RU" sz="3600" b="1" dirty="0" err="1">
                <a:solidFill>
                  <a:schemeClr val="accent1"/>
                </a:solidFill>
              </a:rPr>
              <a:t>війни</a:t>
            </a:r>
            <a:endParaRPr lang="uk-UA" sz="3600" b="1" dirty="0">
              <a:solidFill>
                <a:schemeClr val="accent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CE32DA-295C-4ECC-99C6-FC96D5FF402C}"/>
              </a:ext>
            </a:extLst>
          </p:cNvPr>
          <p:cNvCxnSpPr>
            <a:cxnSpLocks/>
          </p:cNvCxnSpPr>
          <p:nvPr/>
        </p:nvCxnSpPr>
        <p:spPr>
          <a:xfrm>
            <a:off x="701040" y="965200"/>
            <a:ext cx="10789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3AC98C-DF74-41E1-A6B2-C29C28A3D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5" t="1432" r="9169" b="5303"/>
          <a:stretch/>
        </p:blipFill>
        <p:spPr>
          <a:xfrm>
            <a:off x="701039" y="1074273"/>
            <a:ext cx="5278419" cy="568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2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80D5CFA-7E07-FB0B-499B-D9434A04EA71}"/>
              </a:ext>
            </a:extLst>
          </p:cNvPr>
          <p:cNvSpPr/>
          <p:nvPr/>
        </p:nvSpPr>
        <p:spPr>
          <a:xfrm>
            <a:off x="135213" y="385474"/>
            <a:ext cx="5934746" cy="2981380"/>
          </a:xfrm>
          <a:prstGeom prst="rect">
            <a:avLst/>
          </a:prstGeom>
          <a:solidFill>
            <a:srgbClr val="E6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1A0D9DD-3E82-2714-44B7-4BF360DED173}"/>
              </a:ext>
            </a:extLst>
          </p:cNvPr>
          <p:cNvSpPr/>
          <p:nvPr/>
        </p:nvSpPr>
        <p:spPr>
          <a:xfrm>
            <a:off x="6122041" y="367718"/>
            <a:ext cx="5934746" cy="2981380"/>
          </a:xfrm>
          <a:prstGeom prst="rect">
            <a:avLst/>
          </a:prstGeom>
          <a:solidFill>
            <a:srgbClr val="E6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ED0D2D1-95DE-E158-E65F-84AEA3118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064" y="709725"/>
            <a:ext cx="499110" cy="46345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D0E4D69-B399-458E-0779-1D454763C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1094" y="709725"/>
            <a:ext cx="499110" cy="463459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7D57945-EB9E-F42D-0552-C2BCBB87E2D6}"/>
              </a:ext>
            </a:extLst>
          </p:cNvPr>
          <p:cNvSpPr/>
          <p:nvPr/>
        </p:nvSpPr>
        <p:spPr>
          <a:xfrm>
            <a:off x="135213" y="3426045"/>
            <a:ext cx="5934746" cy="2981380"/>
          </a:xfrm>
          <a:prstGeom prst="rect">
            <a:avLst/>
          </a:prstGeom>
          <a:solidFill>
            <a:srgbClr val="E6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4B6B643-AFB8-F2C7-C9EF-43EF7FD483E5}"/>
              </a:ext>
            </a:extLst>
          </p:cNvPr>
          <p:cNvSpPr/>
          <p:nvPr/>
        </p:nvSpPr>
        <p:spPr>
          <a:xfrm>
            <a:off x="6122041" y="3426045"/>
            <a:ext cx="5934746" cy="2981380"/>
          </a:xfrm>
          <a:prstGeom prst="rect">
            <a:avLst/>
          </a:prstGeom>
          <a:solidFill>
            <a:srgbClr val="E6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58B1435-2AC8-A598-6772-4FD877590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064" y="3762986"/>
            <a:ext cx="499110" cy="46345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C65A868-818F-3211-79CA-A5E389F53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1094" y="3762986"/>
            <a:ext cx="499110" cy="4634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C1C83B-69FF-3377-BEE6-B0FF7CB3A0A2}"/>
              </a:ext>
            </a:extLst>
          </p:cNvPr>
          <p:cNvSpPr txBox="1"/>
          <p:nvPr/>
        </p:nvSpPr>
        <p:spPr>
          <a:xfrm>
            <a:off x="884714" y="575221"/>
            <a:ext cx="51046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/>
              <a:t>Свідомо формуйте свій інформаційний простір. </a:t>
            </a:r>
            <a:r>
              <a:rPr lang="uk-UA" sz="2000" dirty="0"/>
              <a:t>Оберіть кілька надійних джерел інформації і користуйтесь ними, відфільтруйте зайві, що лише забиратимуть вашу увагу й час, який можна використати з більшою користю.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96693-380C-DC8B-8778-2771965C43C8}"/>
              </a:ext>
            </a:extLst>
          </p:cNvPr>
          <p:cNvSpPr txBox="1"/>
          <p:nvPr/>
        </p:nvSpPr>
        <p:spPr>
          <a:xfrm>
            <a:off x="6883744" y="575221"/>
            <a:ext cx="49330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/>
              <a:t>Вимкніть режим </a:t>
            </a:r>
            <a:r>
              <a:rPr lang="uk-UA" sz="2000" b="1" dirty="0" err="1"/>
              <a:t>автопілота</a:t>
            </a:r>
            <a:r>
              <a:rPr lang="uk-UA" sz="2000" b="1" dirty="0"/>
              <a:t>. </a:t>
            </a:r>
            <a:r>
              <a:rPr lang="uk-UA" sz="2000" dirty="0"/>
              <a:t>Аналіз особистого </a:t>
            </a:r>
            <a:r>
              <a:rPr lang="uk-UA" sz="2000" dirty="0" err="1"/>
              <a:t>медіаполя</a:t>
            </a:r>
            <a:r>
              <a:rPr lang="uk-UA" sz="2000" dirty="0"/>
              <a:t> допоможе вам зробити висновки і розставити пріоритети в тому, яку інформацію і звідки брати. Не забувайте приділяти більше часу навчанню, оскільки чим якісніші знання ви здобули з різних сфер, тим складніше вами </a:t>
            </a:r>
            <a:r>
              <a:rPr lang="uk-UA" sz="2000" dirty="0" err="1"/>
              <a:t>зманіпулювати</a:t>
            </a:r>
            <a:r>
              <a:rPr lang="uk-UA" sz="2000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0EA87E-C340-5BDF-26C2-29F8343DA965}"/>
              </a:ext>
            </a:extLst>
          </p:cNvPr>
          <p:cNvSpPr txBox="1"/>
          <p:nvPr/>
        </p:nvSpPr>
        <p:spPr>
          <a:xfrm>
            <a:off x="884714" y="3633548"/>
            <a:ext cx="51046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/>
              <a:t>Опануйте думки та емоції. </a:t>
            </a:r>
            <a:r>
              <a:rPr lang="uk-UA" sz="2000" dirty="0"/>
              <a:t>Саме емоції є рушійною силою поширення неперевіреної, неправдивої інформації. Робіть емоційну паузу перед тим, як надіслати комусь новину, зробити репост або прокоментувати допис.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AB2B69-6F08-C81D-1089-C088C1C49A14}"/>
              </a:ext>
            </a:extLst>
          </p:cNvPr>
          <p:cNvSpPr txBox="1"/>
          <p:nvPr/>
        </p:nvSpPr>
        <p:spPr>
          <a:xfrm>
            <a:off x="6883744" y="3633548"/>
            <a:ext cx="49330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/>
              <a:t>Будьте відповідальними користувачами. </a:t>
            </a:r>
            <a:r>
              <a:rPr lang="uk-UA" sz="2000" dirty="0"/>
              <a:t>Не поширюйте інформацію про переміщення української військової техніки або про місця влучення снарядів, вибухів. Це може коштувати комусь життя. Запитуйте себе, навіщо ви хочете поширити ту чи іншу інформацію і до яких наслідків це може призвести.</a:t>
            </a:r>
          </a:p>
        </p:txBody>
      </p:sp>
    </p:spTree>
    <p:extLst>
      <p:ext uri="{BB962C8B-B14F-4D97-AF65-F5344CB8AC3E}">
        <p14:creationId xmlns:p14="http://schemas.microsoft.com/office/powerpoint/2010/main" val="49198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Cope With Anxiety About the War in Ukraine">
            <a:extLst>
              <a:ext uri="{FF2B5EF4-FFF2-40B4-BE49-F238E27FC236}">
                <a16:creationId xmlns:a16="http://schemas.microsoft.com/office/drawing/2014/main" id="{5F442205-B432-4610-8AA4-8D969CEC5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60" y="1368729"/>
            <a:ext cx="8136879" cy="457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9C3B2C-0EF6-439F-ACB6-B7463ED8A146}"/>
              </a:ext>
            </a:extLst>
          </p:cNvPr>
          <p:cNvSpPr txBox="1"/>
          <p:nvPr/>
        </p:nvSpPr>
        <p:spPr>
          <a:xfrm>
            <a:off x="594360" y="296595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Емоції під час війни: як на нас впливають новини</a:t>
            </a:r>
            <a:endParaRPr lang="ru-RU" sz="3600" dirty="0">
              <a:solidFill>
                <a:schemeClr val="accent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85E51532-0D63-413B-AEF5-81E365423CF7}"/>
              </a:ext>
            </a:extLst>
          </p:cNvPr>
          <p:cNvCxnSpPr>
            <a:cxnSpLocks/>
          </p:cNvCxnSpPr>
          <p:nvPr/>
        </p:nvCxnSpPr>
        <p:spPr>
          <a:xfrm>
            <a:off x="701040" y="965200"/>
            <a:ext cx="10789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79E59A-1966-42D1-87DB-DB16A7DA6B88}"/>
              </a:ext>
            </a:extLst>
          </p:cNvPr>
          <p:cNvSpPr txBox="1"/>
          <p:nvPr/>
        </p:nvSpPr>
        <p:spPr>
          <a:xfrm>
            <a:off x="1950720" y="6008967"/>
            <a:ext cx="8213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9AA7A7"/>
                </a:solidFill>
              </a:rPr>
              <a:t>Джерело: </a:t>
            </a:r>
            <a:r>
              <a:rPr lang="sr-Latn-RS" sz="1200" u="sng" dirty="0">
                <a:solidFill>
                  <a:srgbClr val="9AA7A7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https://www.verywellmind.com/thmb/1E_AW1Dp0-3ava9bAgamQ99XuDE=/3000x1687/smart/filters:no_upscale()/1How-to-cope-with-anxiety-about-Ukraine-notext-e9e5d36c347e4b368474a14400b49d3b.jpg</a:t>
            </a:r>
            <a:endParaRPr lang="ru-RU" sz="1200" dirty="0">
              <a:solidFill>
                <a:srgbClr val="9AA7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80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32346829">
            <a:extLst>
              <a:ext uri="{FF2B5EF4-FFF2-40B4-BE49-F238E27FC236}">
                <a16:creationId xmlns:a16="http://schemas.microsoft.com/office/drawing/2014/main" id="{5C94E505-1523-48D0-A9A3-9B6DD8160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47"/>
          <a:stretch/>
        </p:blipFill>
        <p:spPr>
          <a:xfrm>
            <a:off x="5451721" y="522604"/>
            <a:ext cx="6218661" cy="5390515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DE8D8-2BA5-4AFC-9502-AA5261A6D16F}"/>
              </a:ext>
            </a:extLst>
          </p:cNvPr>
          <p:cNvSpPr txBox="1"/>
          <p:nvPr/>
        </p:nvSpPr>
        <p:spPr>
          <a:xfrm>
            <a:off x="5602655" y="6054656"/>
            <a:ext cx="15951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9AA7A7"/>
                </a:solidFill>
              </a:rPr>
              <a:t>Джерело: фейсбук</a:t>
            </a:r>
            <a:endParaRPr lang="ru-RU" sz="1200" dirty="0">
              <a:solidFill>
                <a:srgbClr val="9AA7A7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274E0F-3E09-4302-9E35-105656FF96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087" y="1294446"/>
            <a:ext cx="4293821" cy="384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6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4F3931-3241-451F-905B-56BF72467E35}"/>
              </a:ext>
            </a:extLst>
          </p:cNvPr>
          <p:cNvSpPr txBox="1"/>
          <p:nvPr/>
        </p:nvSpPr>
        <p:spPr>
          <a:xfrm>
            <a:off x="6813177" y="637696"/>
            <a:ext cx="2367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ЗАПИТАННЯ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A7EC98-76DC-44CC-A424-D66F5C942E98}"/>
              </a:ext>
            </a:extLst>
          </p:cNvPr>
          <p:cNvSpPr txBox="1"/>
          <p:nvPr/>
        </p:nvSpPr>
        <p:spPr>
          <a:xfrm>
            <a:off x="7297270" y="1328425"/>
            <a:ext cx="4793129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uk-UA" sz="2800" dirty="0"/>
              <a:t>Чи викликає це повідомлення у вас миттєве бажання відреагувати в будь-який спосіб — поширити його, прокоментувати в соціальних мережах тощо?</a:t>
            </a:r>
          </a:p>
          <a:p>
            <a:pPr>
              <a:spcAft>
                <a:spcPts val="1800"/>
              </a:spcAft>
            </a:pPr>
            <a:r>
              <a:rPr lang="uk-UA" sz="2800" dirty="0"/>
              <a:t>Чому воно «чіпляє»? Які відчуття та емоції викликає це повідомлення?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E1C2FDF-0F8D-4E96-AD77-9685CE56522A}"/>
              </a:ext>
            </a:extLst>
          </p:cNvPr>
          <p:cNvSpPr/>
          <p:nvPr/>
        </p:nvSpPr>
        <p:spPr>
          <a:xfrm>
            <a:off x="6905692" y="1441455"/>
            <a:ext cx="287939" cy="2879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BD333D5-85CD-4596-959D-4735DD7593B6}"/>
              </a:ext>
            </a:extLst>
          </p:cNvPr>
          <p:cNvSpPr/>
          <p:nvPr/>
        </p:nvSpPr>
        <p:spPr>
          <a:xfrm>
            <a:off x="6905691" y="4248006"/>
            <a:ext cx="287939" cy="2879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AEDB18-5F03-E566-C683-6694491A2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 l="4441" t="14300" r="4335" b="20771"/>
          <a:stretch/>
        </p:blipFill>
        <p:spPr>
          <a:xfrm>
            <a:off x="283274" y="137573"/>
            <a:ext cx="6426263" cy="64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4D810A5-FE03-40AA-BE43-77B6BA8E6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8" t="1695"/>
          <a:stretch/>
        </p:blipFill>
        <p:spPr>
          <a:xfrm>
            <a:off x="4531359" y="528320"/>
            <a:ext cx="7498737" cy="54863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7915E-BF3F-442E-891E-0933BDE7A48E}"/>
              </a:ext>
            </a:extLst>
          </p:cNvPr>
          <p:cNvSpPr txBox="1"/>
          <p:nvPr/>
        </p:nvSpPr>
        <p:spPr>
          <a:xfrm>
            <a:off x="4653280" y="601471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200" dirty="0">
                <a:solidFill>
                  <a:srgbClr val="9AA7A7"/>
                </a:solidFill>
              </a:rPr>
              <a:t>Джерело: офіційний телеграм-канал Чернігівської ОДА</a:t>
            </a:r>
            <a:endParaRPr lang="ru-RU" sz="1200" dirty="0">
              <a:solidFill>
                <a:srgbClr val="9AA7A7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B46674-F76E-4D68-8556-73C504342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807" y="1680969"/>
            <a:ext cx="3669737" cy="328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4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5B5CC-E704-4F59-995F-6172F5F9F8EF}"/>
              </a:ext>
            </a:extLst>
          </p:cNvPr>
          <p:cNvSpPr txBox="1"/>
          <p:nvPr/>
        </p:nvSpPr>
        <p:spPr>
          <a:xfrm>
            <a:off x="6836779" y="404614"/>
            <a:ext cx="2367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ЗАПИТАННЯ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4C8FF-A24D-4296-8F4A-FBAD7AAF67D0}"/>
              </a:ext>
            </a:extLst>
          </p:cNvPr>
          <p:cNvSpPr txBox="1"/>
          <p:nvPr/>
        </p:nvSpPr>
        <p:spPr>
          <a:xfrm>
            <a:off x="7292050" y="1224776"/>
            <a:ext cx="4717069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uk-UA" sz="2800" dirty="0"/>
              <a:t>Чи збігається ваша перша емоція з емоцією після паузи та після додаткової інформації? Чи змінилася вона?</a:t>
            </a:r>
          </a:p>
          <a:p>
            <a:pPr>
              <a:spcAft>
                <a:spcPts val="1800"/>
              </a:spcAft>
            </a:pPr>
            <a:r>
              <a:rPr lang="uk-UA" sz="2800" dirty="0"/>
              <a:t>Чи це ваша емоція, чи, можливо, нав’язана ззовні? Якщо це чужа емоція, навіщо її вам нав’язано?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7310F20-202D-478B-92B5-0F34BEE0EEB5}"/>
              </a:ext>
            </a:extLst>
          </p:cNvPr>
          <p:cNvSpPr/>
          <p:nvPr/>
        </p:nvSpPr>
        <p:spPr>
          <a:xfrm>
            <a:off x="6929549" y="1338767"/>
            <a:ext cx="287939" cy="2879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D7246C1-2A61-4A02-81F5-7032CCAB5A46}"/>
              </a:ext>
            </a:extLst>
          </p:cNvPr>
          <p:cNvSpPr/>
          <p:nvPr/>
        </p:nvSpPr>
        <p:spPr>
          <a:xfrm>
            <a:off x="6929548" y="3716436"/>
            <a:ext cx="287939" cy="2879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9D1EFE-6340-B603-6ACB-51F77F816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</a:extLst>
          </a:blip>
          <a:srcRect l="4441" t="14300" r="4335" b="20771"/>
          <a:stretch/>
        </p:blipFill>
        <p:spPr>
          <a:xfrm>
            <a:off x="283274" y="137573"/>
            <a:ext cx="6426263" cy="64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6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867E1E-773F-4256-B393-BB6782B714F1}"/>
              </a:ext>
            </a:extLst>
          </p:cNvPr>
          <p:cNvSpPr txBox="1"/>
          <p:nvPr/>
        </p:nvSpPr>
        <p:spPr>
          <a:xfrm>
            <a:off x="619760" y="272534"/>
            <a:ext cx="965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accent1"/>
                </a:solidFill>
              </a:rPr>
              <a:t>Правила роботи з інформацією під час війни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8AB9C79-D118-49C3-8DD8-27ED101442CC}"/>
              </a:ext>
            </a:extLst>
          </p:cNvPr>
          <p:cNvCxnSpPr>
            <a:cxnSpLocks/>
          </p:cNvCxnSpPr>
          <p:nvPr/>
        </p:nvCxnSpPr>
        <p:spPr>
          <a:xfrm>
            <a:off x="701040" y="965200"/>
            <a:ext cx="10789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B7321A-A92D-45B8-A5D2-E098531AD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6344" y="1198451"/>
            <a:ext cx="7519311" cy="538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2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E972CFB-C0AF-4B75-8AB9-4A2E2FC2E6EF}"/>
              </a:ext>
            </a:extLst>
          </p:cNvPr>
          <p:cNvGrpSpPr/>
          <p:nvPr/>
        </p:nvGrpSpPr>
        <p:grpSpPr>
          <a:xfrm>
            <a:off x="0" y="602571"/>
            <a:ext cx="12192000" cy="1447060"/>
            <a:chOff x="0" y="1"/>
            <a:chExt cx="12192000" cy="1447060"/>
          </a:xfrm>
        </p:grpSpPr>
        <p:sp>
          <p:nvSpPr>
            <p:cNvPr id="43" name="Стрелка: пятиугольник 42">
              <a:extLst>
                <a:ext uri="{FF2B5EF4-FFF2-40B4-BE49-F238E27FC236}">
                  <a16:creationId xmlns:a16="http://schemas.microsoft.com/office/drawing/2014/main" id="{1D28F7BF-E70A-4C3F-B1C0-9A074E82FC1A}"/>
                </a:ext>
              </a:extLst>
            </p:cNvPr>
            <p:cNvSpPr/>
            <p:nvPr/>
          </p:nvSpPr>
          <p:spPr>
            <a:xfrm>
              <a:off x="0" y="1"/>
              <a:ext cx="12192000" cy="1447060"/>
            </a:xfrm>
            <a:prstGeom prst="homePlate">
              <a:avLst>
                <a:gd name="adj" fmla="val 549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20BE9BA3-C3CC-43E5-9B8E-3B3D9B919A3C}"/>
                </a:ext>
              </a:extLst>
            </p:cNvPr>
            <p:cNvGrpSpPr/>
            <p:nvPr/>
          </p:nvGrpSpPr>
          <p:grpSpPr>
            <a:xfrm>
              <a:off x="630315" y="221557"/>
              <a:ext cx="4200003" cy="988637"/>
              <a:chOff x="891541" y="880322"/>
              <a:chExt cx="4200003" cy="98863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7E1C02B-5929-4C4D-8CB6-75307E675DCD}"/>
                  </a:ext>
                </a:extLst>
              </p:cNvPr>
              <p:cNvSpPr txBox="1"/>
              <p:nvPr/>
            </p:nvSpPr>
            <p:spPr>
              <a:xfrm>
                <a:off x="1883351" y="959143"/>
                <a:ext cx="320819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4800" b="1" dirty="0">
                    <a:solidFill>
                      <a:schemeClr val="bg2"/>
                    </a:solidFill>
                    <a:effectLst/>
                    <a:ea typeface="Calibri" panose="020F0502020204030204" pitchFamily="34" charset="0"/>
                  </a:rPr>
                  <a:t>«Безпека»</a:t>
                </a:r>
                <a:endParaRPr lang="ru-RU" sz="4800" b="1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52F47EBF-20E0-4151-8BEA-FE56DF3EB1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91541" y="880322"/>
                <a:ext cx="842327" cy="988637"/>
              </a:xfrm>
              <a:prstGeom prst="rect">
                <a:avLst/>
              </a:prstGeom>
            </p:spPr>
          </p:pic>
        </p:grp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4D9AEE9-4D45-41C1-8DEE-FAE73917FEB2}"/>
              </a:ext>
            </a:extLst>
          </p:cNvPr>
          <p:cNvGrpSpPr/>
          <p:nvPr/>
        </p:nvGrpSpPr>
        <p:grpSpPr>
          <a:xfrm>
            <a:off x="0" y="2678836"/>
            <a:ext cx="12192000" cy="1447060"/>
            <a:chOff x="0" y="1828802"/>
            <a:chExt cx="12192000" cy="1447060"/>
          </a:xfrm>
        </p:grpSpPr>
        <p:sp>
          <p:nvSpPr>
            <p:cNvPr id="42" name="Стрелка: пятиугольник 41">
              <a:extLst>
                <a:ext uri="{FF2B5EF4-FFF2-40B4-BE49-F238E27FC236}">
                  <a16:creationId xmlns:a16="http://schemas.microsoft.com/office/drawing/2014/main" id="{DBC5F2B0-EBB3-41E2-BDA4-7801ADFCAAFB}"/>
                </a:ext>
              </a:extLst>
            </p:cNvPr>
            <p:cNvSpPr/>
            <p:nvPr/>
          </p:nvSpPr>
          <p:spPr>
            <a:xfrm>
              <a:off x="0" y="1828802"/>
              <a:ext cx="12192000" cy="1447060"/>
            </a:xfrm>
            <a:prstGeom prst="homePlate">
              <a:avLst>
                <a:gd name="adj" fmla="val 549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9A78471-8CBE-4506-9925-505FF0979873}"/>
                </a:ext>
              </a:extLst>
            </p:cNvPr>
            <p:cNvGrpSpPr/>
            <p:nvPr/>
          </p:nvGrpSpPr>
          <p:grpSpPr>
            <a:xfrm>
              <a:off x="630315" y="2058014"/>
              <a:ext cx="4940001" cy="988636"/>
              <a:chOff x="447498" y="229212"/>
              <a:chExt cx="4940001" cy="98863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0B1F0F-962C-4D82-9C59-777FBA847CA0}"/>
                  </a:ext>
                </a:extLst>
              </p:cNvPr>
              <p:cNvSpPr txBox="1"/>
              <p:nvPr/>
            </p:nvSpPr>
            <p:spPr>
              <a:xfrm>
                <a:off x="1653534" y="308032"/>
                <a:ext cx="37339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4800" b="1" dirty="0">
                    <a:solidFill>
                      <a:schemeClr val="bg2"/>
                    </a:solidFill>
                  </a:rPr>
                  <a:t>«</a:t>
                </a:r>
                <a:r>
                  <a:rPr lang="uk-UA" sz="4800" b="1" dirty="0">
                    <a:solidFill>
                      <a:schemeClr val="bg2"/>
                    </a:solidFill>
                  </a:rPr>
                  <a:t>Допомога</a:t>
                </a:r>
                <a:r>
                  <a:rPr lang="ru-RU" sz="4800" b="1" dirty="0">
                    <a:solidFill>
                      <a:schemeClr val="bg2"/>
                    </a:solidFill>
                  </a:rPr>
                  <a:t>» </a:t>
                </a:r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A6D52E9C-DEDA-417B-8C9C-E2BA33498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47498" y="229212"/>
                <a:ext cx="1089265" cy="988636"/>
              </a:xfrm>
              <a:prstGeom prst="rect">
                <a:avLst/>
              </a:prstGeom>
            </p:spPr>
          </p:pic>
        </p:grp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3D56D1D-4EC0-4A90-A7FE-22F545629E3A}"/>
              </a:ext>
            </a:extLst>
          </p:cNvPr>
          <p:cNvGrpSpPr/>
          <p:nvPr/>
        </p:nvGrpSpPr>
        <p:grpSpPr>
          <a:xfrm>
            <a:off x="0" y="4755101"/>
            <a:ext cx="12192000" cy="1447060"/>
            <a:chOff x="0" y="4137005"/>
            <a:chExt cx="12192000" cy="1447060"/>
          </a:xfrm>
        </p:grpSpPr>
        <p:sp>
          <p:nvSpPr>
            <p:cNvPr id="41" name="Стрелка: пятиугольник 40">
              <a:extLst>
                <a:ext uri="{FF2B5EF4-FFF2-40B4-BE49-F238E27FC236}">
                  <a16:creationId xmlns:a16="http://schemas.microsoft.com/office/drawing/2014/main" id="{710D2B2E-B966-4A5E-BA43-4AD032790D28}"/>
                </a:ext>
              </a:extLst>
            </p:cNvPr>
            <p:cNvSpPr/>
            <p:nvPr/>
          </p:nvSpPr>
          <p:spPr>
            <a:xfrm>
              <a:off x="0" y="4137005"/>
              <a:ext cx="12192000" cy="1447060"/>
            </a:xfrm>
            <a:prstGeom prst="homePlate">
              <a:avLst>
                <a:gd name="adj" fmla="val 5490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4FA37CA3-A3B0-4E0D-854B-7724F4ED15F2}"/>
                </a:ext>
              </a:extLst>
            </p:cNvPr>
            <p:cNvGrpSpPr/>
            <p:nvPr/>
          </p:nvGrpSpPr>
          <p:grpSpPr>
            <a:xfrm>
              <a:off x="630315" y="4366216"/>
              <a:ext cx="4580285" cy="988637"/>
              <a:chOff x="1706214" y="4217855"/>
              <a:chExt cx="4580285" cy="988637"/>
            </a:xfrm>
          </p:grpSpPr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78229046-AA95-4341-A809-A25B357EE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06214" y="4217855"/>
                <a:ext cx="988637" cy="988637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84D493F-A08B-48C8-B2A6-11DC52125625}"/>
                  </a:ext>
                </a:extLst>
              </p:cNvPr>
              <p:cNvSpPr txBox="1"/>
              <p:nvPr/>
            </p:nvSpPr>
            <p:spPr>
              <a:xfrm>
                <a:off x="2818534" y="4296674"/>
                <a:ext cx="346796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uk-UA" sz="4800" b="1" dirty="0">
                    <a:solidFill>
                      <a:schemeClr val="bg2"/>
                    </a:solidFill>
                  </a:rPr>
                  <a:t>«Прогнози»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99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1">
      <a:dk1>
        <a:srgbClr val="000000"/>
      </a:dk1>
      <a:lt1>
        <a:srgbClr val="F9F9F9"/>
      </a:lt1>
      <a:dk2>
        <a:srgbClr val="595959"/>
      </a:dk2>
      <a:lt2>
        <a:srgbClr val="FFFFFF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99B83C"/>
      </a:accent5>
      <a:accent6>
        <a:srgbClr val="9AA7A7"/>
      </a:accent6>
      <a:hlink>
        <a:srgbClr val="9AA7A7"/>
      </a:hlink>
      <a:folHlink>
        <a:srgbClr val="9AA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921f07-41b4-4a5b-855f-4066ac595c30">
      <Value>1</Value>
    </TaxCatchAll>
    <i2a7b3717d71400090b7ef98290c589e xmlns="0f94f575-85a1-4b48-910c-a1a2f303363b">
      <Terms xmlns="http://schemas.microsoft.com/office/infopath/2007/PartnerControls">
        <TermInfo xmlns="http://schemas.microsoft.com/office/infopath/2007/PartnerControls">
          <TermName xmlns="http://schemas.microsoft.com/office/infopath/2007/PartnerControls">Ukraine</TermName>
          <TermId xmlns="http://schemas.microsoft.com/office/infopath/2007/PartnerControls">6c0a03d6-d55a-453f-ac0b-6a8efd2ac28e</TermId>
        </TermInfo>
      </Terms>
    </i2a7b3717d71400090b7ef98290c589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5FB5085FF40B46A7A8C2BE85708A8F" ma:contentTypeVersion="16" ma:contentTypeDescription="Create a new document." ma:contentTypeScope="" ma:versionID="60c1f7667eeee72955e0134c3dad8645">
  <xsd:schema xmlns:xsd="http://www.w3.org/2001/XMLSchema" xmlns:xs="http://www.w3.org/2001/XMLSchema" xmlns:p="http://schemas.microsoft.com/office/2006/metadata/properties" xmlns:ns2="0f94f575-85a1-4b48-910c-a1a2f303363b" xmlns:ns3="da921f07-41b4-4a5b-855f-4066ac595c30" targetNamespace="http://schemas.microsoft.com/office/2006/metadata/properties" ma:root="true" ma:fieldsID="2ebe3e5953ab342cca530b107e90c9c7" ns2:_="" ns3:_="">
    <xsd:import namespace="0f94f575-85a1-4b48-910c-a1a2f303363b"/>
    <xsd:import namespace="da921f07-41b4-4a5b-855f-4066ac595c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2a7b3717d71400090b7ef98290c589e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4f575-85a1-4b48-910c-a1a2f30336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2a7b3717d71400090b7ef98290c589e" ma:index="11" nillable="true" ma:taxonomy="true" ma:internalName="i2a7b3717d71400090b7ef98290c589e" ma:taxonomyFieldName="Country" ma:displayName="Country" ma:default="1;#Ukraine|6c0a03d6-d55a-453f-ac0b-6a8efd2ac28e" ma:fieldId="{22a7b371-7d71-4000-90b7-ef98290c589e}" ma:taxonomyMulti="true" ma:sspId="fe952b0e-87b1-4651-bd97-4ae9bbb31ca5" ma:termSetId="1aae8845-0c15-4b09-8c7f-8bc1846b1d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21f07-41b4-4a5b-855f-4066ac595c3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148253e-51aa-4758-90b2-d66fbd5618d1}" ma:internalName="TaxCatchAll" ma:showField="CatchAllData" ma:web="da921f07-41b4-4a5b-855f-4066ac595c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78FD15-A518-4EA3-AED3-D923B0773FBE}">
  <ds:schemaRefs>
    <ds:schemaRef ds:uri="http://schemas.microsoft.com/office/2006/metadata/properties"/>
    <ds:schemaRef ds:uri="http://schemas.microsoft.com/office/infopath/2007/PartnerControls"/>
    <ds:schemaRef ds:uri="da921f07-41b4-4a5b-855f-4066ac595c30"/>
    <ds:schemaRef ds:uri="0f94f575-85a1-4b48-910c-a1a2f303363b"/>
  </ds:schemaRefs>
</ds:datastoreItem>
</file>

<file path=customXml/itemProps2.xml><?xml version="1.0" encoding="utf-8"?>
<ds:datastoreItem xmlns:ds="http://schemas.openxmlformats.org/officeDocument/2006/customXml" ds:itemID="{8225497D-9E76-4F4F-8E19-CDE70CF69C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C70F6-1F4B-4E57-A3D6-932A13EDC0FE}"/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1143</Words>
  <Application>Microsoft Office PowerPoint</Application>
  <PresentationFormat>Широкоэкранный</PresentationFormat>
  <Paragraphs>92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Смирнова</dc:creator>
  <cp:lastModifiedBy>Анастасия Смирнова</cp:lastModifiedBy>
  <cp:revision>23</cp:revision>
  <dcterms:created xsi:type="dcterms:W3CDTF">2022-04-21T08:26:44Z</dcterms:created>
  <dcterms:modified xsi:type="dcterms:W3CDTF">2022-05-19T07:31:04Z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0x010100235FB5085FF40B46A7A8C2BE85708A8F</vt:lpwstr>
  </property>
  <property fmtid="{D5CDD505-2E9C-101B-9397-08002B2CF9AE}" pid="3" name="Country">
    <vt:lpwstr>1;#Ukraine|6c0a03d6-d55a-453f-ac0b-6a8efd2ac28e</vt:lpwstr>
  </property>
</Properties>
</file>