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59" r:id="rId6"/>
    <p:sldId id="267" r:id="rId7"/>
    <p:sldId id="266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716F3-8641-3698-27FB-01D0F6D68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8AAAFDC-B57A-BADA-C1D8-49773E5466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B26DDC-0BD3-E0FE-319A-5DAF0C1E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F926-6405-4285-823A-560FF5811166}" type="datetimeFigureOut">
              <a:rPr lang="ru-UA" smtClean="0"/>
              <a:t>23.10.2023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24B0452-D32A-065D-62F8-8213ED535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61FB8F4-185B-C7D2-C688-EF9502B6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37301-5A8E-4367-BCF1-C6480F9517D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105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284D2B-363F-95F2-09B2-B9A9C8B05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97F63B-0756-D11E-E661-EA7ECE52E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EEF6DC-C75D-BD3B-D601-381856F3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F926-6405-4285-823A-560FF5811166}" type="datetimeFigureOut">
              <a:rPr lang="ru-UA" smtClean="0"/>
              <a:t>23.10.2023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953AFB6-6930-8D99-86CF-BDF8650D1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1BBD09F-FE61-1DF8-D712-8AD8D9054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37301-5A8E-4367-BCF1-C6480F9517D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22047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307FD36-26BC-5B6A-FE72-223921DAB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84FA14-8A0F-F1AE-646B-FDE98B918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9247F56-77E7-CE8F-19B6-81B3D38F8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F926-6405-4285-823A-560FF5811166}" type="datetimeFigureOut">
              <a:rPr lang="ru-UA" smtClean="0"/>
              <a:t>23.10.2023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269504C-CE7A-2C1A-2C43-1C7E7C9BE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82B3A13-1A30-2A2D-3CDF-807C845B0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37301-5A8E-4367-BCF1-C6480F9517D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6420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9558C-2533-B3E7-7FA0-E89E038B6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B40E17-025A-67E4-9AD7-9FC11FC81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1E7BA8E-4AC0-D112-CD79-6C8B018D6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F926-6405-4285-823A-560FF5811166}" type="datetimeFigureOut">
              <a:rPr lang="ru-UA" smtClean="0"/>
              <a:t>23.10.2023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FD367B-0859-F189-D0F9-02BC774E7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D1DB95-3322-F325-4F86-EA39B079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37301-5A8E-4367-BCF1-C6480F9517D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668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A62D5-9CD6-E747-3412-0819A32A8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F1A72E5-52A0-081E-2F81-0DDB7F936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172A02-4A1C-64A2-138F-2FBA75B3F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F926-6405-4285-823A-560FF5811166}" type="datetimeFigureOut">
              <a:rPr lang="ru-UA" smtClean="0"/>
              <a:t>23.10.2023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076DAF-28BC-F56E-D9CB-A6794BB46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A2C198-576B-AE63-6E37-C02C04E63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37301-5A8E-4367-BCF1-C6480F9517D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6466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7214D-CD52-CB0C-C56C-18A40C307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AA6516-492E-A55A-424B-96261902F6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BE329CF-5775-FA92-D87F-7BC7C825D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7B9D7C8-B8BB-741C-E33A-2215025B6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F926-6405-4285-823A-560FF5811166}" type="datetimeFigureOut">
              <a:rPr lang="ru-UA" smtClean="0"/>
              <a:t>23.10.2023</a:t>
            </a:fld>
            <a:endParaRPr lang="ru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3718571-6E6D-5BD2-5593-8B0EC573F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F072EAE-22CC-6809-9F6B-550AA7462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37301-5A8E-4367-BCF1-C6480F9517D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6780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9B028-D837-607A-C9BB-31D863CBD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72E28D-F0BF-0CC7-0575-2F4B30BAD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3DF0CA-9A72-BCB3-B76B-0868D7248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DDAE0D5-B677-1537-8BB8-E3AFD703D5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00DD867-F95A-ADAD-14FA-56A69CF74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8FE3B66-208E-071A-9E83-446BD7E8F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F926-6405-4285-823A-560FF5811166}" type="datetimeFigureOut">
              <a:rPr lang="ru-UA" smtClean="0"/>
              <a:t>23.10.2023</a:t>
            </a:fld>
            <a:endParaRPr lang="ru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C2204D6-9FAA-A9ED-6E6F-A705E0C17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FE096D5-E5D0-4D87-90E7-AF45CCDB9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37301-5A8E-4367-BCF1-C6480F9517D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923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D1B38-BC52-EED5-596C-0E62D54D8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DB3508A-23D8-49C3-AA37-51FF6563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F926-6405-4285-823A-560FF5811166}" type="datetimeFigureOut">
              <a:rPr lang="ru-UA" smtClean="0"/>
              <a:t>23.10.2023</a:t>
            </a:fld>
            <a:endParaRPr lang="ru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B5215B3-6B8B-A7A9-A43E-CF41F1548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1F8E6DF-4E76-C015-27A9-42B9077C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37301-5A8E-4367-BCF1-C6480F9517D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6384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40B633F-9E67-2A21-352F-9AB69A97F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F926-6405-4285-823A-560FF5811166}" type="datetimeFigureOut">
              <a:rPr lang="ru-UA" smtClean="0"/>
              <a:t>23.10.2023</a:t>
            </a:fld>
            <a:endParaRPr lang="ru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2FD9E8E-41E4-DA9B-57DD-1C870AB3F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C549F5D-5446-8ACF-512A-58F961EF4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37301-5A8E-4367-BCF1-C6480F9517D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8100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B1BEB-B526-8803-DBDC-2170DB7EB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30A612A-709C-384C-07C1-DBE0963D1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E9018D7-B339-6155-AC88-BCC2A0B30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412D86E-A475-8C92-413D-EA804CA1B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F926-6405-4285-823A-560FF5811166}" type="datetimeFigureOut">
              <a:rPr lang="ru-UA" smtClean="0"/>
              <a:t>23.10.2023</a:t>
            </a:fld>
            <a:endParaRPr lang="ru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F0595D8-D624-0C58-DE73-4B6EDF1D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8F2D6E2-370B-54F0-8BCB-A137BD13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37301-5A8E-4367-BCF1-C6480F9517D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2320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0337D3-602F-AFAF-E434-D6FDA1607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2EAB023-E4B9-A80E-9D55-034FB29DCD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90E6E52-2BBE-811A-2370-67834654A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64A7889-ADD9-9CCF-4D6E-950718BD0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F926-6405-4285-823A-560FF5811166}" type="datetimeFigureOut">
              <a:rPr lang="ru-UA" smtClean="0"/>
              <a:t>23.10.2023</a:t>
            </a:fld>
            <a:endParaRPr lang="ru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F7FF7B7-EFB6-1A71-65C3-A6706D3A5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34412F-CCEA-D1B2-E466-3AB7800E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37301-5A8E-4367-BCF1-C6480F9517D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91374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C876717-316E-FC3D-F283-4381A685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71DB6CE-A9E8-4637-65D5-0360C6148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336D5B-15AE-A3FD-21B2-791F71896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AF926-6405-4285-823A-560FF5811166}" type="datetimeFigureOut">
              <a:rPr lang="ru-UA" smtClean="0"/>
              <a:t>23.10.2023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2B55E7-8CA2-D3CD-30EA-2AC8B484C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EFEFA6-D68F-4D28-81A4-32D732065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37301-5A8E-4367-BCF1-C6480F9517D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0087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073" y="72890"/>
            <a:ext cx="11951854" cy="6562318"/>
          </a:xfrm>
          <a:prstGeom prst="rect">
            <a:avLst/>
          </a:prstGeom>
          <a:ln>
            <a:solidFill>
              <a:srgbClr val="FAECF8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8F6276ED-222A-B70B-5BCC-E63C22518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1208" y="1542038"/>
            <a:ext cx="6693408" cy="1088136"/>
          </a:xfrm>
        </p:spPr>
        <p:txBody>
          <a:bodyPr>
            <a:normAutofit fontScale="90000"/>
          </a:bodyPr>
          <a:lstStyle/>
          <a:p>
            <a:r>
              <a:rPr lang="uk-UA" sz="4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Готельний комплекс «</a:t>
            </a:r>
            <a:r>
              <a:rPr lang="uk-UA" sz="4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Райський Сад»</a:t>
            </a:r>
            <a:br>
              <a:rPr lang="en-US" sz="40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Підзаголовок 8">
            <a:extLst>
              <a:ext uri="{FF2B5EF4-FFF2-40B4-BE49-F238E27FC236}">
                <a16:creationId xmlns:a16="http://schemas.microsoft.com/office/drawing/2014/main" id="{49C5C51D-464E-7ABF-24DC-16F1AA462A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8680" y="2086106"/>
            <a:ext cx="2999232" cy="438912"/>
          </a:xfrm>
        </p:spPr>
        <p:txBody>
          <a:bodyPr/>
          <a:lstStyle/>
          <a:p>
            <a:r>
              <a:rPr lang="uk-UA" b="1" dirty="0">
                <a:solidFill>
                  <a:schemeClr val="bg2">
                    <a:lumMod val="50000"/>
                  </a:schemeClr>
                </a:solidFill>
              </a:rPr>
              <a:t>Болгарія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k-UA" b="1" dirty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Sveti Vlas)</a:t>
            </a:r>
            <a:endParaRPr lang="ru-UA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8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DFA0EE-FF0C-6359-70FA-C3138FD58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966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latin typeface="Monotype Corsiva" panose="03010101010201010101" pitchFamily="66" charset="0"/>
              </a:rPr>
              <a:t>Комплекс Garden </a:t>
            </a:r>
            <a:r>
              <a:rPr lang="ru-RU" sz="3600" dirty="0" err="1">
                <a:latin typeface="Monotype Corsiva" panose="03010101010201010101" pitchFamily="66" charset="0"/>
              </a:rPr>
              <a:t>of</a:t>
            </a:r>
            <a:r>
              <a:rPr lang="ru-RU" sz="3600" dirty="0">
                <a:latin typeface="Monotype Corsiva" panose="03010101010201010101" pitchFamily="66" charset="0"/>
              </a:rPr>
              <a:t> </a:t>
            </a:r>
            <a:r>
              <a:rPr lang="ru-RU" sz="3600" dirty="0" err="1">
                <a:latin typeface="Monotype Corsiva" panose="03010101010201010101" pitchFamily="66" charset="0"/>
              </a:rPr>
              <a:t>eden</a:t>
            </a:r>
            <a:r>
              <a:rPr lang="ru-RU" sz="3600" dirty="0">
                <a:latin typeface="Monotype Corsiva" panose="03010101010201010101" pitchFamily="66" charset="0"/>
              </a:rPr>
              <a:t> (</a:t>
            </a:r>
            <a:r>
              <a:rPr lang="ru-RU" sz="3600" dirty="0" err="1">
                <a:latin typeface="Monotype Corsiva" panose="03010101010201010101" pitchFamily="66" charset="0"/>
              </a:rPr>
              <a:t>Райський</a:t>
            </a:r>
            <a:r>
              <a:rPr lang="ru-RU" sz="3600" dirty="0">
                <a:latin typeface="Monotype Corsiva" panose="03010101010201010101" pitchFamily="66" charset="0"/>
              </a:rPr>
              <a:t> сад) </a:t>
            </a:r>
            <a:r>
              <a:rPr lang="ru-RU" sz="3600" dirty="0" err="1">
                <a:latin typeface="Monotype Corsiva" panose="03010101010201010101" pitchFamily="66" charset="0"/>
              </a:rPr>
              <a:t>розташований</a:t>
            </a:r>
            <a:r>
              <a:rPr lang="ru-RU" sz="3600" dirty="0">
                <a:latin typeface="Monotype Corsiva" panose="03010101010201010101" pitchFamily="66" charset="0"/>
              </a:rPr>
              <a:t> прямо на </a:t>
            </a:r>
            <a:r>
              <a:rPr lang="ru-RU" sz="3600" dirty="0" err="1">
                <a:latin typeface="Monotype Corsiva" panose="03010101010201010101" pitchFamily="66" charset="0"/>
              </a:rPr>
              <a:t>пляжі</a:t>
            </a:r>
            <a:r>
              <a:rPr lang="ru-RU" sz="3600" dirty="0">
                <a:latin typeface="Monotype Corsiva" panose="03010101010201010101" pitchFamily="66" charset="0"/>
              </a:rPr>
              <a:t> курорту </a:t>
            </a:r>
            <a:r>
              <a:rPr lang="ru-RU" sz="3600" dirty="0" err="1">
                <a:latin typeface="Monotype Corsiva" panose="03010101010201010101" pitchFamily="66" charset="0"/>
              </a:rPr>
              <a:t>Святий</a:t>
            </a:r>
            <a:r>
              <a:rPr lang="ru-RU" sz="3600" dirty="0">
                <a:latin typeface="Monotype Corsiva" panose="03010101010201010101" pitchFamily="66" charset="0"/>
              </a:rPr>
              <a:t> </a:t>
            </a:r>
            <a:r>
              <a:rPr lang="ru-RU" sz="3600" dirty="0" err="1">
                <a:latin typeface="Monotype Corsiva" panose="03010101010201010101" pitchFamily="66" charset="0"/>
              </a:rPr>
              <a:t>влас</a:t>
            </a:r>
            <a:r>
              <a:rPr lang="ru-RU" sz="3600" dirty="0">
                <a:latin typeface="Monotype Corsiva" panose="03010101010201010101" pitchFamily="66" charset="0"/>
              </a:rPr>
              <a:t>, перша </a:t>
            </a:r>
            <a:r>
              <a:rPr lang="ru-RU" sz="3600" dirty="0" err="1">
                <a:latin typeface="Monotype Corsiva" panose="03010101010201010101" pitchFamily="66" charset="0"/>
              </a:rPr>
              <a:t>лінія</a:t>
            </a:r>
            <a:r>
              <a:rPr lang="ru-RU" sz="3600" dirty="0">
                <a:latin typeface="Monotype Corsiva" panose="03010101010201010101" pitchFamily="66" charset="0"/>
              </a:rPr>
              <a:t> моря. </a:t>
            </a:r>
            <a:r>
              <a:rPr lang="ru-RU" sz="3600" dirty="0" err="1">
                <a:latin typeface="Monotype Corsiva" panose="03010101010201010101" pitchFamily="66" charset="0"/>
              </a:rPr>
              <a:t>Побудований</a:t>
            </a:r>
            <a:r>
              <a:rPr lang="ru-RU" sz="3600" dirty="0">
                <a:latin typeface="Monotype Corsiva" panose="03010101010201010101" pitchFamily="66" charset="0"/>
              </a:rPr>
              <a:t> у 2008 </a:t>
            </a:r>
            <a:r>
              <a:rPr lang="ru-RU" sz="3600" dirty="0" err="1">
                <a:latin typeface="Monotype Corsiva" panose="03010101010201010101" pitchFamily="66" charset="0"/>
              </a:rPr>
              <a:t>році</a:t>
            </a:r>
            <a:r>
              <a:rPr lang="ru-RU" sz="3600" dirty="0">
                <a:latin typeface="Monotype Corsiva" panose="03010101010201010101" pitchFamily="66" charset="0"/>
              </a:rPr>
              <a:t>, </a:t>
            </a:r>
            <a:r>
              <a:rPr lang="ru-RU" sz="3600" dirty="0" err="1">
                <a:latin typeface="Monotype Corsiva" panose="03010101010201010101" pitchFamily="66" charset="0"/>
              </a:rPr>
              <a:t>остання</a:t>
            </a:r>
            <a:r>
              <a:rPr lang="ru-RU" sz="3600" dirty="0">
                <a:latin typeface="Monotype Corsiva" panose="03010101010201010101" pitchFamily="66" charset="0"/>
              </a:rPr>
              <a:t> </a:t>
            </a:r>
            <a:r>
              <a:rPr lang="ru-RU" sz="3600" dirty="0" err="1">
                <a:latin typeface="Monotype Corsiva" panose="03010101010201010101" pitchFamily="66" charset="0"/>
              </a:rPr>
              <a:t>реновація</a:t>
            </a:r>
            <a:r>
              <a:rPr lang="ru-RU" sz="3600" dirty="0">
                <a:latin typeface="Monotype Corsiva" panose="03010101010201010101" pitchFamily="66" charset="0"/>
              </a:rPr>
              <a:t> проведена у 2016 </a:t>
            </a:r>
            <a:r>
              <a:rPr lang="ru-RU" sz="3600" dirty="0" err="1">
                <a:latin typeface="Monotype Corsiva" panose="03010101010201010101" pitchFamily="66" charset="0"/>
              </a:rPr>
              <a:t>році</a:t>
            </a:r>
            <a:r>
              <a:rPr lang="ru-RU" sz="3600" dirty="0">
                <a:latin typeface="Monotype Corsiva" panose="03010101010201010101" pitchFamily="66" charset="0"/>
              </a:rPr>
              <a:t>. </a:t>
            </a:r>
            <a:endParaRPr lang="ru-UA" sz="36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7AEB9B-A5B1-C827-F725-CB6A8F397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08" y="3205774"/>
            <a:ext cx="6309907" cy="2987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064CD6-8BC3-0497-B498-450967595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492" y="3205774"/>
            <a:ext cx="4250308" cy="2830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201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B17D9D-353A-9B0F-0E0B-BAC4EBFF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566" y="1156556"/>
            <a:ext cx="4966428" cy="1325563"/>
          </a:xfrm>
        </p:spPr>
        <p:txBody>
          <a:bodyPr>
            <a:normAutofit/>
          </a:bodyPr>
          <a:lstStyle/>
          <a:p>
            <a:r>
              <a:rPr lang="uk-UA" sz="5400" b="1" dirty="0">
                <a:latin typeface="Monotype Corsiva" panose="03010101010201010101" pitchFamily="66" charset="0"/>
              </a:rPr>
              <a:t>Дякую за увагу</a:t>
            </a:r>
            <a:endParaRPr lang="ru-UA" sz="5400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A7F636-761A-8D9D-7B13-956A73B22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680" y="336329"/>
            <a:ext cx="2816589" cy="3755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7D8117-EDF2-FCAB-DD3B-A3502A0EB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490" y="2948424"/>
            <a:ext cx="2816589" cy="3755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896B53-E694-220E-B15F-82F8FB154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178" y="3220387"/>
            <a:ext cx="2373130" cy="316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7349ED-BB33-2CA5-07B8-E80DDE7BA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912" y="901724"/>
            <a:ext cx="2974479" cy="5287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E606A8-27B9-1AE9-4CCF-2B35FDCEC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084" y="4209934"/>
            <a:ext cx="1865780" cy="2493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267116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AB7F43-6910-3C62-EBD4-429C82DA8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142" y="3186191"/>
            <a:ext cx="4901785" cy="3541191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E3C1DFF-7709-CA5D-DC51-25903828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655" y="742012"/>
            <a:ext cx="6460761" cy="1840589"/>
          </a:xfrm>
        </p:spPr>
        <p:txBody>
          <a:bodyPr>
            <a:noAutofit/>
          </a:bodyPr>
          <a:lstStyle/>
          <a:p>
            <a:pPr algn="ctr"/>
            <a:r>
              <a:rPr lang="uk-UA" sz="3200" dirty="0">
                <a:latin typeface="Monotype Corsiva" panose="03010101010201010101" pitchFamily="66" charset="0"/>
              </a:rPr>
              <a:t>Г</a:t>
            </a:r>
            <a:r>
              <a:rPr lang="ru-RU" sz="3200" dirty="0" err="1">
                <a:latin typeface="Monotype Corsiva" panose="03010101010201010101" pitchFamily="66" charset="0"/>
              </a:rPr>
              <a:t>отельний</a:t>
            </a:r>
            <a:r>
              <a:rPr lang="ru-RU" sz="3200" dirty="0">
                <a:latin typeface="Monotype Corsiva" panose="03010101010201010101" pitchFamily="66" charset="0"/>
              </a:rPr>
              <a:t> комплекс </a:t>
            </a:r>
            <a:r>
              <a:rPr lang="ru-RU" sz="3200" dirty="0" err="1">
                <a:latin typeface="Monotype Corsiva" panose="03010101010201010101" pitchFamily="66" charset="0"/>
              </a:rPr>
              <a:t>складається</a:t>
            </a:r>
            <a:r>
              <a:rPr lang="ru-RU" sz="3200" dirty="0">
                <a:latin typeface="Monotype Corsiva" panose="03010101010201010101" pitchFamily="66" charset="0"/>
              </a:rPr>
              <a:t> з </a:t>
            </a:r>
            <a:r>
              <a:rPr lang="ru-RU" sz="3200" dirty="0" err="1">
                <a:latin typeface="Monotype Corsiva" panose="03010101010201010101" pitchFamily="66" charset="0"/>
              </a:rPr>
              <a:t>готелю</a:t>
            </a:r>
            <a:r>
              <a:rPr lang="ru-RU" sz="3200" dirty="0">
                <a:latin typeface="Monotype Corsiva" panose="03010101010201010101" pitchFamily="66" charset="0"/>
              </a:rPr>
              <a:t> та </a:t>
            </a:r>
            <a:r>
              <a:rPr lang="ru-RU" sz="3200" dirty="0" err="1">
                <a:latin typeface="Monotype Corsiva" panose="03010101010201010101" pitchFamily="66" charset="0"/>
              </a:rPr>
              <a:t>апартаментів</a:t>
            </a:r>
            <a:r>
              <a:rPr lang="ru-RU" sz="3200" dirty="0">
                <a:latin typeface="Monotype Corsiva" panose="03010101010201010101" pitchFamily="66" charset="0"/>
              </a:rPr>
              <a:t>.</a:t>
            </a:r>
            <a:br>
              <a:rPr lang="ru-RU" sz="3200" dirty="0">
                <a:latin typeface="Monotype Corsiva" panose="03010101010201010101" pitchFamily="66" charset="0"/>
              </a:rPr>
            </a:br>
            <a:r>
              <a:rPr lang="ru-RU" sz="3200" dirty="0" err="1">
                <a:latin typeface="Monotype Corsiva" panose="03010101010201010101" pitchFamily="66" charset="0"/>
              </a:rPr>
              <a:t>Всі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апартаменти</a:t>
            </a:r>
            <a:r>
              <a:rPr lang="ru-RU" sz="3200" dirty="0">
                <a:latin typeface="Monotype Corsiva" panose="03010101010201010101" pitchFamily="66" charset="0"/>
              </a:rPr>
              <a:t> та </a:t>
            </a:r>
            <a:r>
              <a:rPr lang="ru-RU" sz="3200" dirty="0" err="1">
                <a:latin typeface="Monotype Corsiva" panose="03010101010201010101" pitchFamily="66" charset="0"/>
              </a:rPr>
              <a:t>більшість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номерів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пропонують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захоплюючу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морську</a:t>
            </a:r>
            <a:r>
              <a:rPr lang="ru-RU" sz="3200" dirty="0">
                <a:latin typeface="Monotype Corsiva" panose="03010101010201010101" pitchFamily="66" charset="0"/>
              </a:rPr>
              <a:t> панораму та </a:t>
            </a:r>
            <a:r>
              <a:rPr lang="ru-RU" sz="3200" dirty="0" err="1">
                <a:latin typeface="Monotype Corsiva" panose="03010101010201010101" pitchFamily="66" charset="0"/>
              </a:rPr>
              <a:t>чудовий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краєвид</a:t>
            </a:r>
            <a:r>
              <a:rPr lang="ru-RU" sz="3200" dirty="0">
                <a:latin typeface="Monotype Corsiva" panose="03010101010201010101" pitchFamily="66" charset="0"/>
              </a:rPr>
              <a:t> на парк</a:t>
            </a:r>
            <a:endParaRPr lang="ru-UA" sz="3200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8DA8AD-7C7D-2A43-39B8-292DA2B9B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84" y="112426"/>
            <a:ext cx="3731146" cy="6633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892908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9E7FD9-E09E-87E9-52B6-79CFE0C37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403" y="223811"/>
            <a:ext cx="5547610" cy="1325563"/>
          </a:xfrm>
        </p:spPr>
        <p:txBody>
          <a:bodyPr/>
          <a:lstStyle/>
          <a:p>
            <a:r>
              <a:rPr lang="uk-UA" dirty="0">
                <a:latin typeface="Monotype Corsiva" panose="03010101010201010101" pitchFamily="66" charset="0"/>
              </a:rPr>
              <a:t>Номерний фонд готелю</a:t>
            </a:r>
            <a:endParaRPr lang="ru-UA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8FA0F2-4B11-D8E4-5119-DC6B13076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98" y="1645717"/>
            <a:ext cx="3481515" cy="463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5163D2-F643-5956-6341-C2BC30D02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936" y="77865"/>
            <a:ext cx="3715999" cy="463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7224CD-AF01-4B73-573C-4A28151D3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477" y="1645717"/>
            <a:ext cx="4243459" cy="269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29208C-7547-11FD-5F6E-BA05C307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937" y="4586317"/>
            <a:ext cx="3715999" cy="2193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651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ACC9D-2822-4593-1334-7E19051C8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618" y="200233"/>
            <a:ext cx="6836764" cy="1325563"/>
          </a:xfrm>
        </p:spPr>
        <p:txBody>
          <a:bodyPr/>
          <a:lstStyle/>
          <a:p>
            <a:r>
              <a:rPr lang="uk-UA" dirty="0">
                <a:latin typeface="Monotype Corsiva" panose="03010101010201010101" pitchFamily="66" charset="0"/>
              </a:rPr>
              <a:t>Номерний фонд апартаментів</a:t>
            </a:r>
            <a:endParaRPr lang="ru-UA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F09724-0B6A-5E01-FF3F-EE852B9FA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10" y="1525796"/>
            <a:ext cx="4889416" cy="2414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DE6974-0AF4-7FAA-5DED-5E2B32D8E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544" y="1413009"/>
            <a:ext cx="4755292" cy="2639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CD5DF7-CCE6-9F99-137C-5A9B69418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839" y="4117361"/>
            <a:ext cx="4907705" cy="2566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0EBF7E-A7DB-2AB5-C00A-47F491149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6438" y="4317167"/>
            <a:ext cx="3579790" cy="2122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378619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27A387-C552-54AA-A91B-C82584DA3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98"/>
            <a:ext cx="5025452" cy="6700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B7B6AB-022F-EC7B-935F-010F975D7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925" y="78698"/>
            <a:ext cx="3731075" cy="3444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5A5BF9-9F75-F59B-C5B1-606F789F4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736" y="3578068"/>
            <a:ext cx="3639627" cy="3279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43985879-929E-C3FF-892A-A13AE6C43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505" y="1138185"/>
            <a:ext cx="439336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latin typeface="Monotype Corsiva" panose="03010101010201010101" pitchFamily="66" charset="0"/>
              </a:rPr>
              <a:t>На території комплексу знаходиться три ресторани</a:t>
            </a:r>
            <a:endParaRPr lang="ru-UA" dirty="0">
              <a:latin typeface="Monotype Corsiva" panose="03010101010201010101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BAA3EB-AFD7-22D0-F6E4-919C0B94DE60}"/>
              </a:ext>
            </a:extLst>
          </p:cNvPr>
          <p:cNvSpPr txBox="1"/>
          <p:nvPr/>
        </p:nvSpPr>
        <p:spPr>
          <a:xfrm>
            <a:off x="9017690" y="4248538"/>
            <a:ext cx="26175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Monotype Corsiva" panose="03010101010201010101" pitchFamily="66" charset="0"/>
              </a:rPr>
              <a:t>Paradiso </a:t>
            </a:r>
            <a:r>
              <a:rPr lang="uk-UA" sz="4000" dirty="0">
                <a:latin typeface="Monotype Corsiva" panose="03010101010201010101" pitchFamily="66" charset="0"/>
              </a:rPr>
              <a:t>Італійський Рибний</a:t>
            </a:r>
            <a:endParaRPr lang="ru-UA" sz="4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DAC7F-081E-25CD-6A3E-C04F29A82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6245" y="1312718"/>
            <a:ext cx="2999510" cy="1627909"/>
          </a:xfrm>
        </p:spPr>
        <p:txBody>
          <a:bodyPr/>
          <a:lstStyle/>
          <a:p>
            <a:r>
              <a:rPr lang="uk-UA" b="1" dirty="0">
                <a:latin typeface="Monotype Corsiva" panose="03010101010201010101" pitchFamily="66" charset="0"/>
              </a:rPr>
              <a:t>Робочі будні</a:t>
            </a:r>
            <a:endParaRPr lang="ru-UA" b="1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593623-E68D-493F-3BEB-1D1A50E11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664" y="3429000"/>
            <a:ext cx="5268672" cy="3006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7EFEAB-0D89-5780-3545-0AB445DDA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50" y="387927"/>
            <a:ext cx="2655570" cy="4544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56F681-4374-64AB-CB95-70597D273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2570" y="387927"/>
            <a:ext cx="2692631" cy="4682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774405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5F7A7B-7497-6B97-D0E8-1C290BAC4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433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>
                <a:latin typeface="Monotype Corsiva" panose="03010101010201010101" pitchFamily="66" charset="0"/>
              </a:rPr>
              <a:t>Управління номерним фондом готелю «Райський сад» здійснюється за допомогою сучасної комп’ютерної програми, що допомагає в бронюванні та веденні журналу номерного фонду. Ця програма надає необхідну інформацію щодо завантаженості номерів, що значно спрощує роботу адміністратора.</a:t>
            </a:r>
            <a:br>
              <a:rPr lang="uk-UA" dirty="0"/>
            </a:b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826957-0236-238D-39DE-12647F106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55922"/>
            <a:ext cx="4761905" cy="3171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5B8E9A-D698-4588-0A38-AEB19547A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82846"/>
            <a:ext cx="4869454" cy="3317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461418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2EA40F-1278-FD47-6C05-17C053865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710" y="213829"/>
            <a:ext cx="10164580" cy="2797800"/>
          </a:xfrm>
        </p:spPr>
        <p:txBody>
          <a:bodyPr>
            <a:normAutofit/>
          </a:bodyPr>
          <a:lstStyle/>
          <a:p>
            <a:pPr algn="ctr"/>
            <a:r>
              <a:rPr lang="uk-UA" sz="3600" dirty="0">
                <a:latin typeface="Monotype Corsiva" panose="03010101010201010101" pitchFamily="66" charset="0"/>
              </a:rPr>
              <a:t> Службу СПО готелю «райський сад» очолює менеджер, якому підлеглі швейцари, коридорні, підношувачі багажу, ліфтери, консьєржі, покоївки, водії (обслуговують орендовані машини і </a:t>
            </a:r>
            <a:r>
              <a:rPr lang="uk-UA" sz="3600" dirty="0" err="1">
                <a:latin typeface="Monotype Corsiva" panose="03010101010201010101" pitchFamily="66" charset="0"/>
              </a:rPr>
              <a:t>паркують</a:t>
            </a:r>
            <a:r>
              <a:rPr lang="uk-UA" sz="3600" dirty="0">
                <a:latin typeface="Monotype Corsiva" panose="03010101010201010101" pitchFamily="66" charset="0"/>
              </a:rPr>
              <a:t> автомобілі гостей).</a:t>
            </a:r>
            <a:endParaRPr lang="ru-UA" sz="36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27ED1C-DC53-170A-4E9B-8B7B0A7B8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66" y="3041609"/>
            <a:ext cx="5560034" cy="3353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6E6E0B-FD70-50DF-B0BD-36431C601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283" y="2689121"/>
            <a:ext cx="4951751" cy="3121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211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CA33B-A910-E430-54D7-25AF8842B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12" y="100970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atin typeface="Monotype Corsiva" panose="03010101010201010101" pitchFamily="66" charset="0"/>
              </a:rPr>
              <a:t>В </a:t>
            </a:r>
            <a:r>
              <a:rPr lang="ru-RU" sz="4000" dirty="0" err="1">
                <a:latin typeface="Monotype Corsiva" panose="03010101010201010101" pitchFamily="66" charset="0"/>
              </a:rPr>
              <a:t>готелі</a:t>
            </a:r>
            <a:r>
              <a:rPr lang="ru-RU" sz="4000" dirty="0">
                <a:latin typeface="Monotype Corsiva" panose="03010101010201010101" pitchFamily="66" charset="0"/>
              </a:rPr>
              <a:t> «</a:t>
            </a:r>
            <a:r>
              <a:rPr lang="ru-RU" sz="4000" dirty="0" err="1">
                <a:latin typeface="Monotype Corsiva" panose="03010101010201010101" pitchFamily="66" charset="0"/>
              </a:rPr>
              <a:t>Райський</a:t>
            </a:r>
            <a:r>
              <a:rPr lang="ru-RU" sz="4000" dirty="0">
                <a:latin typeface="Monotype Corsiva" panose="03010101010201010101" pitchFamily="66" charset="0"/>
              </a:rPr>
              <a:t> сад» </a:t>
            </a:r>
            <a:r>
              <a:rPr lang="ru-RU" sz="4000" dirty="0" err="1">
                <a:latin typeface="Monotype Corsiva" panose="03010101010201010101" pitchFamily="66" charset="0"/>
              </a:rPr>
              <a:t>користуються</a:t>
            </a:r>
            <a:r>
              <a:rPr lang="ru-RU" sz="4000" dirty="0"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latin typeface="Monotype Corsiva" panose="03010101010201010101" pitchFamily="66" charset="0"/>
              </a:rPr>
              <a:t>послугами</a:t>
            </a:r>
            <a:r>
              <a:rPr lang="ru-RU" sz="4000" dirty="0"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latin typeface="Monotype Corsiva" panose="03010101010201010101" pitchFamily="66" charset="0"/>
              </a:rPr>
              <a:t>аніматорів</a:t>
            </a:r>
            <a:r>
              <a:rPr lang="ru-RU" sz="4000" dirty="0">
                <a:latin typeface="Monotype Corsiva" panose="03010101010201010101" pitchFamily="66" charset="0"/>
              </a:rPr>
              <a:t>, </a:t>
            </a:r>
            <a:r>
              <a:rPr lang="ru-RU" sz="4000" dirty="0" err="1">
                <a:latin typeface="Monotype Corsiva" panose="03010101010201010101" pitchFamily="66" charset="0"/>
              </a:rPr>
              <a:t>що</a:t>
            </a:r>
            <a:r>
              <a:rPr lang="ru-RU" sz="4000" dirty="0"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latin typeface="Monotype Corsiva" panose="03010101010201010101" pitchFamily="66" charset="0"/>
              </a:rPr>
              <a:t>дуже</a:t>
            </a:r>
            <a:r>
              <a:rPr lang="ru-RU" sz="4000" dirty="0"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latin typeface="Monotype Corsiva" panose="03010101010201010101" pitchFamily="66" charset="0"/>
              </a:rPr>
              <a:t>зручно</a:t>
            </a:r>
            <a:r>
              <a:rPr lang="ru-RU" sz="4000" dirty="0"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latin typeface="Monotype Corsiva" panose="03010101010201010101" pitchFamily="66" charset="0"/>
              </a:rPr>
              <a:t>адже</a:t>
            </a:r>
            <a:r>
              <a:rPr lang="ru-RU" sz="4000" dirty="0">
                <a:latin typeface="Monotype Corsiva" panose="03010101010201010101" pitchFamily="66" charset="0"/>
              </a:rPr>
              <a:t> у </a:t>
            </a:r>
            <a:r>
              <a:rPr lang="ru-RU" sz="4000" dirty="0" err="1">
                <a:latin typeface="Monotype Corsiva" panose="03010101010201010101" pitchFamily="66" charset="0"/>
              </a:rPr>
              <a:t>ресторані</a:t>
            </a:r>
            <a:r>
              <a:rPr lang="ru-RU" sz="4000" dirty="0">
                <a:latin typeface="Monotype Corsiva" panose="03010101010201010101" pitchFamily="66" charset="0"/>
              </a:rPr>
              <a:t> проходить </a:t>
            </a:r>
            <a:r>
              <a:rPr lang="ru-RU" sz="4000" dirty="0" err="1">
                <a:latin typeface="Monotype Corsiva" panose="03010101010201010101" pitchFamily="66" charset="0"/>
              </a:rPr>
              <a:t>багато</a:t>
            </a:r>
            <a:r>
              <a:rPr lang="ru-RU" sz="4000" dirty="0"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latin typeface="Monotype Corsiva" panose="03010101010201010101" pitchFamily="66" charset="0"/>
              </a:rPr>
              <a:t>заходів</a:t>
            </a:r>
            <a:r>
              <a:rPr lang="ru-RU" sz="4000" dirty="0">
                <a:latin typeface="Monotype Corsiva" panose="03010101010201010101" pitchFamily="66" charset="0"/>
              </a:rPr>
              <a:t> і </a:t>
            </a:r>
            <a:r>
              <a:rPr lang="ru-RU" sz="4000" dirty="0" err="1">
                <a:latin typeface="Monotype Corsiva" panose="03010101010201010101" pitchFamily="66" charset="0"/>
              </a:rPr>
              <a:t>послуги</a:t>
            </a:r>
            <a:r>
              <a:rPr lang="ru-RU" sz="4000" dirty="0"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latin typeface="Monotype Corsiva" panose="03010101010201010101" pitchFamily="66" charset="0"/>
              </a:rPr>
              <a:t>аніматорів</a:t>
            </a:r>
            <a:r>
              <a:rPr lang="ru-RU" sz="4000" dirty="0"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latin typeface="Monotype Corsiva" panose="03010101010201010101" pitchFamily="66" charset="0"/>
              </a:rPr>
              <a:t>користуються</a:t>
            </a:r>
            <a:r>
              <a:rPr lang="ru-RU" sz="4000" dirty="0">
                <a:latin typeface="Monotype Corsiva" panose="03010101010201010101" pitchFamily="66" charset="0"/>
              </a:rPr>
              <a:t> попитом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 </a:t>
            </a:r>
            <a:endParaRPr lang="ru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1F3313-799C-8260-A61B-9A2C67DB6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18" y="2372012"/>
            <a:ext cx="5864860" cy="3273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D88440-B335-C34A-8442-9096E31ED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039787"/>
            <a:ext cx="2734497" cy="1818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2D846B-C5A4-0DD5-EA09-8DA486AC9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964" y="2335265"/>
            <a:ext cx="4462246" cy="269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448998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192</Words>
  <Application>Microsoft Office PowerPoint</Application>
  <PresentationFormat>Широкий екран</PresentationFormat>
  <Paragraphs>13</Paragraphs>
  <Slides>11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Monotype Corsiva</vt:lpstr>
      <vt:lpstr>Times New Roman</vt:lpstr>
      <vt:lpstr>Тема Office</vt:lpstr>
      <vt:lpstr>Готельний комплекс «Райський Сад» </vt:lpstr>
      <vt:lpstr>Готельний комплекс складається з готелю та апартаментів. Всі апартаменти та більшість номерів пропонують захоплюючу морську панораму та чудовий краєвид на парк</vt:lpstr>
      <vt:lpstr>Номерний фонд готелю</vt:lpstr>
      <vt:lpstr>Номерний фонд апартаментів</vt:lpstr>
      <vt:lpstr>На території комплексу знаходиться три ресторани</vt:lpstr>
      <vt:lpstr>Робочі будні</vt:lpstr>
      <vt:lpstr>Управління номерним фондом готелю «Райський сад» здійснюється за допомогою сучасної комп’ютерної програми, що допомагає в бронюванні та веденні журналу номерного фонду. Ця програма надає необхідну інформацію щодо завантаженості номерів, що значно спрощує роботу адміністратора. </vt:lpstr>
      <vt:lpstr> Службу СПО готелю «райський сад» очолює менеджер, якому підлеглі швейцари, коридорні, підношувачі багажу, ліфтери, консьєржі, покоївки, водії (обслуговують орендовані машини і паркують автомобілі гостей).</vt:lpstr>
      <vt:lpstr>В готелі «Райський сад» користуються послугами аніматорів, що дуже зручно адже у ресторані проходить багато заходів і послуги аніматорів користуються попитом.  </vt:lpstr>
      <vt:lpstr>Комплекс Garden of eden (Райський сад) розташований прямо на пляжі курорту Святий влас, перша лінія моря. Побудований у 2008 році, остання реновація проведена у 2016 році. </vt:lpstr>
      <vt:lpstr>Дякую за увагу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Готельний комплекс «Райський Сад»</dc:title>
  <dc:creator>Anna Magona</dc:creator>
  <cp:lastModifiedBy>Anna Magona</cp:lastModifiedBy>
  <cp:revision>2</cp:revision>
  <dcterms:created xsi:type="dcterms:W3CDTF">2023-10-22T15:58:02Z</dcterms:created>
  <dcterms:modified xsi:type="dcterms:W3CDTF">2023-10-23T17:10:09Z</dcterms:modified>
</cp:coreProperties>
</file>