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10/25/2023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335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43830" y="1336873"/>
            <a:ext cx="9262749" cy="1847391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6350"/>
              </a:lnSpc>
              <a:buNone/>
            </a:pPr>
            <a:endParaRPr lang="en-US" sz="5080" dirty="0"/>
          </a:p>
        </p:txBody>
      </p:sp>
      <p:sp>
        <p:nvSpPr>
          <p:cNvPr id="7" name="Text 4"/>
          <p:cNvSpPr/>
          <p:nvPr/>
        </p:nvSpPr>
        <p:spPr>
          <a:xfrm>
            <a:off x="5518673" y="4293580"/>
            <a:ext cx="8746380" cy="90090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710"/>
              </a:lnSpc>
              <a:buNone/>
            </a:pPr>
            <a:r>
              <a:rPr lang="en-US" sz="28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Ласкаво просимо до захоплюючого світу ресторанного бізнесу! Приєднуйтесь до мене, де я розкажу про своє проходження практики в ресторані "Хвоя".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1706205" y="5933317"/>
            <a:ext cx="2042160" cy="37635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965"/>
              </a:lnSpc>
              <a:buNone/>
            </a:pPr>
            <a:r>
              <a:rPr lang="en-US" sz="2115" b="1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by Morzh</a:t>
            </a:r>
            <a:endParaRPr lang="uk-UA" altLang="en-US" sz="2115" b="1" dirty="0">
              <a:solidFill>
                <a:srgbClr val="E5E0D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</p:txBody>
      </p:sp>
      <p:pic>
        <p:nvPicPr>
          <p:cNvPr id="12" name="Picture 11" descr="photo_5194923778608582953_y"/>
          <p:cNvPicPr>
            <a:picLocks noChangeAspect="1"/>
          </p:cNvPicPr>
          <p:nvPr/>
        </p:nvPicPr>
        <p:blipFill>
          <a:blip r:embed="rId4"/>
          <a:srcRect l="20617" t="12580" r="19768" b="11927"/>
          <a:stretch>
            <a:fillRect/>
          </a:stretch>
        </p:blipFill>
        <p:spPr>
          <a:xfrm>
            <a:off x="1082566" y="5540375"/>
            <a:ext cx="517634" cy="79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6205" y="992628"/>
            <a:ext cx="7218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bg1"/>
                </a:solidFill>
              </a:rPr>
              <a:t>МОЯ ПЕРША СПРОБА САМОСТІЙНОЇ РОБОТИ В РЕСТОРАНІ «ХВОЯ»</a:t>
            </a:r>
            <a:endParaRPr lang="uk-UA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335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06410" y="1191458"/>
            <a:ext cx="4301014" cy="672108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5290"/>
              </a:lnSpc>
              <a:buNone/>
            </a:pPr>
            <a:r>
              <a:rPr lang="en-US" sz="4235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Хвоя: огляд</a:t>
            </a:r>
            <a:endParaRPr lang="en-US" sz="4235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10" y="2293620"/>
            <a:ext cx="4124087" cy="254877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06410" y="5111115"/>
            <a:ext cx="3078480" cy="335994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645"/>
              </a:lnSpc>
              <a:buNone/>
            </a:pPr>
            <a:r>
              <a:rPr lang="en-US" sz="2115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Ваші смакові рецептори</a:t>
            </a:r>
            <a:endParaRPr lang="en-US" sz="2115" dirty="0"/>
          </a:p>
        </p:txBody>
      </p:sp>
      <p:sp>
        <p:nvSpPr>
          <p:cNvPr id="7" name="Text 4"/>
          <p:cNvSpPr/>
          <p:nvPr/>
        </p:nvSpPr>
        <p:spPr>
          <a:xfrm>
            <a:off x="806410" y="5662136"/>
            <a:ext cx="4124087" cy="103191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710"/>
              </a:lnSpc>
              <a:buNone/>
            </a:pPr>
            <a:r>
              <a:rPr lang="en-US" sz="1695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Ресторан "Хвоя" володіє неймовірними шедеврами кулінарного мистецтва. Ви заздритимете своїм кулінарним смакам.</a:t>
            </a:r>
            <a:endParaRPr lang="en-US" sz="1695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037" y="2293620"/>
            <a:ext cx="4124206" cy="254889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253037" y="5111234"/>
            <a:ext cx="2150507" cy="335994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645"/>
              </a:lnSpc>
              <a:buNone/>
            </a:pPr>
            <a:r>
              <a:rPr lang="en-US" sz="2115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Атмосфера</a:t>
            </a:r>
            <a:endParaRPr lang="en-US" sz="2115" dirty="0"/>
          </a:p>
        </p:txBody>
      </p:sp>
      <p:sp>
        <p:nvSpPr>
          <p:cNvPr id="10" name="Text 6"/>
          <p:cNvSpPr/>
          <p:nvPr/>
        </p:nvSpPr>
        <p:spPr>
          <a:xfrm>
            <a:off x="5253037" y="5662255"/>
            <a:ext cx="4124206" cy="137588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710"/>
              </a:lnSpc>
              <a:buNone/>
            </a:pPr>
            <a:r>
              <a:rPr lang="en-US" sz="1695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Розкішно прикрашений інтер'єр ресторану перенесе вас у витончений світ та допоможе насолоджуватися кожною стравою.</a:t>
            </a:r>
            <a:endParaRPr lang="en-US" sz="1695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9784" y="2293620"/>
            <a:ext cx="4124206" cy="254889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699784" y="5111234"/>
            <a:ext cx="2150507" cy="335994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645"/>
              </a:lnSpc>
              <a:buNone/>
            </a:pPr>
            <a:r>
              <a:rPr lang="en-US" sz="2115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шеф-кухар</a:t>
            </a:r>
            <a:endParaRPr lang="en-US" sz="2115" dirty="0"/>
          </a:p>
        </p:txBody>
      </p:sp>
      <p:sp>
        <p:nvSpPr>
          <p:cNvPr id="13" name="Text 8"/>
          <p:cNvSpPr/>
          <p:nvPr/>
        </p:nvSpPr>
        <p:spPr>
          <a:xfrm>
            <a:off x="9699784" y="5662255"/>
            <a:ext cx="4124206" cy="103191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710"/>
              </a:lnSpc>
              <a:buNone/>
            </a:pPr>
            <a:r>
              <a:rPr lang="en-US" sz="1695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Наш шеф-кухар є майстром своєї справи та подарує вам неперевершені гастрономічні подорожі.</a:t>
            </a:r>
            <a:endParaRPr lang="en-US" sz="169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335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06410" y="1570077"/>
            <a:ext cx="8252460" cy="672108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5290"/>
              </a:lnSpc>
              <a:buNone/>
            </a:pPr>
            <a:r>
              <a:rPr lang="en-US" sz="4235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Моя практика в ресторані "Хвоя"</a:t>
            </a:r>
            <a:endParaRPr lang="en-US" sz="4235" dirty="0"/>
          </a:p>
        </p:txBody>
      </p:sp>
      <p:sp>
        <p:nvSpPr>
          <p:cNvPr id="7" name="Shape 4"/>
          <p:cNvSpPr/>
          <p:nvPr/>
        </p:nvSpPr>
        <p:spPr>
          <a:xfrm>
            <a:off x="7293769" y="2564725"/>
            <a:ext cx="42982" cy="4094798"/>
          </a:xfrm>
          <a:prstGeom prst="rect">
            <a:avLst/>
          </a:prstGeom>
          <a:solidFill>
            <a:srgbClr val="494950"/>
          </a:solidFill>
        </p:spPr>
      </p:sp>
      <p:sp>
        <p:nvSpPr>
          <p:cNvPr id="8" name="Shape 5"/>
          <p:cNvSpPr/>
          <p:nvPr/>
        </p:nvSpPr>
        <p:spPr>
          <a:xfrm>
            <a:off x="7557135" y="2953167"/>
            <a:ext cx="752594" cy="42982"/>
          </a:xfrm>
          <a:prstGeom prst="rect">
            <a:avLst/>
          </a:prstGeom>
          <a:solidFill>
            <a:srgbClr val="494950"/>
          </a:solidFill>
        </p:spPr>
      </p:sp>
      <p:sp>
        <p:nvSpPr>
          <p:cNvPr id="9" name="Shape 6"/>
          <p:cNvSpPr/>
          <p:nvPr/>
        </p:nvSpPr>
        <p:spPr>
          <a:xfrm>
            <a:off x="7073265" y="2732723"/>
            <a:ext cx="483870" cy="483870"/>
          </a:xfrm>
          <a:prstGeom prst="roundRect">
            <a:avLst>
              <a:gd name="adj" fmla="val 20000"/>
            </a:avLst>
          </a:prstGeom>
          <a:solidFill>
            <a:srgbClr val="3D3D42"/>
          </a:solidFill>
          <a:ln w="13335">
            <a:solidFill>
              <a:srgbClr val="49495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269480" y="2773085"/>
            <a:ext cx="91440" cy="40314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3175"/>
              </a:lnSpc>
              <a:buNone/>
            </a:pPr>
            <a:r>
              <a:rPr lang="en-US" sz="2540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</a:t>
            </a:r>
            <a:endParaRPr lang="en-US" sz="2540" dirty="0"/>
          </a:p>
        </p:txBody>
      </p:sp>
      <p:sp>
        <p:nvSpPr>
          <p:cNvPr id="11" name="Text 8"/>
          <p:cNvSpPr/>
          <p:nvPr/>
        </p:nvSpPr>
        <p:spPr>
          <a:xfrm>
            <a:off x="8497967" y="2779752"/>
            <a:ext cx="2150507" cy="335994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645"/>
              </a:lnSpc>
              <a:buNone/>
            </a:pPr>
            <a:r>
              <a:rPr lang="en-US" sz="2115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Нові знання</a:t>
            </a:r>
            <a:endParaRPr lang="en-US" sz="2115" dirty="0"/>
          </a:p>
        </p:txBody>
      </p:sp>
      <p:sp>
        <p:nvSpPr>
          <p:cNvPr id="12" name="Text 9"/>
          <p:cNvSpPr/>
          <p:nvPr/>
        </p:nvSpPr>
        <p:spPr>
          <a:xfrm>
            <a:off x="8497967" y="3330773"/>
            <a:ext cx="5326023" cy="103191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710"/>
              </a:lnSpc>
              <a:buNone/>
            </a:pPr>
            <a:r>
              <a:rPr lang="en-US" sz="1695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Під час практики я отримав незамінні професійні знання, що допоможуть мені у майбутній кар'єрі у галузі гастрономії.</a:t>
            </a:r>
            <a:endParaRPr lang="en-US" sz="1695" dirty="0"/>
          </a:p>
        </p:txBody>
      </p:sp>
      <p:sp>
        <p:nvSpPr>
          <p:cNvPr id="13" name="Shape 10"/>
          <p:cNvSpPr/>
          <p:nvPr/>
        </p:nvSpPr>
        <p:spPr>
          <a:xfrm>
            <a:off x="6320671" y="4028301"/>
            <a:ext cx="752594" cy="42982"/>
          </a:xfrm>
          <a:prstGeom prst="rect">
            <a:avLst/>
          </a:prstGeom>
          <a:solidFill>
            <a:srgbClr val="494950"/>
          </a:solidFill>
        </p:spPr>
      </p:sp>
      <p:sp>
        <p:nvSpPr>
          <p:cNvPr id="14" name="Shape 11"/>
          <p:cNvSpPr/>
          <p:nvPr/>
        </p:nvSpPr>
        <p:spPr>
          <a:xfrm>
            <a:off x="7073265" y="3807857"/>
            <a:ext cx="483870" cy="483870"/>
          </a:xfrm>
          <a:prstGeom prst="roundRect">
            <a:avLst>
              <a:gd name="adj" fmla="val 20000"/>
            </a:avLst>
          </a:prstGeom>
          <a:solidFill>
            <a:srgbClr val="3D3D42"/>
          </a:solidFill>
          <a:ln w="13335">
            <a:solidFill>
              <a:srgbClr val="494950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223760" y="3848219"/>
            <a:ext cx="182880" cy="40314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3175"/>
              </a:lnSpc>
              <a:buNone/>
            </a:pPr>
            <a:r>
              <a:rPr lang="en-US" sz="2540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</a:t>
            </a:r>
            <a:endParaRPr lang="en-US" sz="2540" dirty="0"/>
          </a:p>
        </p:txBody>
      </p:sp>
      <p:sp>
        <p:nvSpPr>
          <p:cNvPr id="16" name="Text 13"/>
          <p:cNvSpPr/>
          <p:nvPr/>
        </p:nvSpPr>
        <p:spPr>
          <a:xfrm>
            <a:off x="3960733" y="3854887"/>
            <a:ext cx="2171700" cy="335994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r">
              <a:lnSpc>
                <a:spcPts val="2645"/>
              </a:lnSpc>
              <a:buNone/>
            </a:pPr>
            <a:r>
              <a:rPr lang="en-US" sz="2115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Робота в команді</a:t>
            </a:r>
            <a:endParaRPr lang="en-US" sz="2115" dirty="0"/>
          </a:p>
        </p:txBody>
      </p:sp>
      <p:sp>
        <p:nvSpPr>
          <p:cNvPr id="17" name="Text 14"/>
          <p:cNvSpPr/>
          <p:nvPr/>
        </p:nvSpPr>
        <p:spPr>
          <a:xfrm>
            <a:off x="806410" y="4405908"/>
            <a:ext cx="5326023" cy="103191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r">
              <a:lnSpc>
                <a:spcPts val="2710"/>
              </a:lnSpc>
              <a:buNone/>
            </a:pPr>
            <a:r>
              <a:rPr lang="en-US" sz="1695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Працюючи разом з найкращими фахівцями, я навчився колаборувати та співпрацювати у вимогливому середовищі.</a:t>
            </a:r>
            <a:endParaRPr lang="en-US" sz="1695" dirty="0"/>
          </a:p>
        </p:txBody>
      </p:sp>
      <p:sp>
        <p:nvSpPr>
          <p:cNvPr id="18" name="Shape 15"/>
          <p:cNvSpPr/>
          <p:nvPr/>
        </p:nvSpPr>
        <p:spPr>
          <a:xfrm>
            <a:off x="7557135" y="5181183"/>
            <a:ext cx="752594" cy="42982"/>
          </a:xfrm>
          <a:prstGeom prst="rect">
            <a:avLst/>
          </a:prstGeom>
          <a:solidFill>
            <a:srgbClr val="494950"/>
          </a:solidFill>
        </p:spPr>
      </p:sp>
      <p:sp>
        <p:nvSpPr>
          <p:cNvPr id="19" name="Shape 16"/>
          <p:cNvSpPr/>
          <p:nvPr/>
        </p:nvSpPr>
        <p:spPr>
          <a:xfrm>
            <a:off x="7073265" y="4960739"/>
            <a:ext cx="483870" cy="483870"/>
          </a:xfrm>
          <a:prstGeom prst="roundRect">
            <a:avLst>
              <a:gd name="adj" fmla="val 20000"/>
            </a:avLst>
          </a:prstGeom>
          <a:solidFill>
            <a:srgbClr val="3D3D42"/>
          </a:solidFill>
          <a:ln w="13335">
            <a:solidFill>
              <a:srgbClr val="494950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7219950" y="5001101"/>
            <a:ext cx="190500" cy="40314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3175"/>
              </a:lnSpc>
              <a:buNone/>
            </a:pPr>
            <a:r>
              <a:rPr lang="en-US" sz="2540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3</a:t>
            </a:r>
            <a:endParaRPr lang="en-US" sz="2540" dirty="0"/>
          </a:p>
        </p:txBody>
      </p:sp>
      <p:sp>
        <p:nvSpPr>
          <p:cNvPr id="21" name="Text 18"/>
          <p:cNvSpPr/>
          <p:nvPr/>
        </p:nvSpPr>
        <p:spPr>
          <a:xfrm>
            <a:off x="8497967" y="5007769"/>
            <a:ext cx="2491740" cy="335994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645"/>
              </a:lnSpc>
              <a:buNone/>
            </a:pPr>
            <a:r>
              <a:rPr lang="en-US" sz="2115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Важливість деталей</a:t>
            </a:r>
            <a:endParaRPr lang="en-US" sz="2115" dirty="0"/>
          </a:p>
        </p:txBody>
      </p:sp>
      <p:sp>
        <p:nvSpPr>
          <p:cNvPr id="22" name="Text 19"/>
          <p:cNvSpPr/>
          <p:nvPr/>
        </p:nvSpPr>
        <p:spPr>
          <a:xfrm>
            <a:off x="8497967" y="5558790"/>
            <a:ext cx="5326023" cy="68794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710"/>
              </a:lnSpc>
              <a:buNone/>
            </a:pPr>
            <a:r>
              <a:rPr lang="en-US" sz="1695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Ресторан "Хвоя" навчив мене бути уважним до деталей та дбайливо ставитися до подачі страв.</a:t>
            </a:r>
            <a:endParaRPr lang="en-US" sz="169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5196"/>
          </a:xfrm>
          <a:prstGeom prst="rect">
            <a:avLst/>
          </a:prstGeom>
          <a:solidFill>
            <a:srgbClr val="050505"/>
          </a:solidFill>
          <a:ln w="13335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0" y="0"/>
            <a:ext cx="14630400" cy="823519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06410" y="1586032"/>
            <a:ext cx="3893820" cy="40314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3175"/>
              </a:lnSpc>
              <a:buNone/>
            </a:pPr>
            <a:r>
              <a:rPr lang="en-US" sz="2540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Робота з м'ясом та рибою</a:t>
            </a:r>
            <a:endParaRPr lang="en-US" sz="2540" dirty="0"/>
          </a:p>
        </p:txBody>
      </p:sp>
      <p:sp>
        <p:nvSpPr>
          <p:cNvPr id="8" name="Text 5"/>
          <p:cNvSpPr/>
          <p:nvPr/>
        </p:nvSpPr>
        <p:spPr>
          <a:xfrm>
            <a:off x="806410" y="2311718"/>
            <a:ext cx="13017579" cy="103191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710"/>
              </a:lnSpc>
              <a:buNone/>
            </a:pPr>
            <a:r>
              <a:rPr lang="en-US" sz="1695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Я також отримав досвід у роботі з м'ясом та рибою. Це включало підготовку м'яса шляхом нарізання на куски або філе, маринування, використання спеціальних прянощів та соусів для покращення смаку, а також правильне приготування риби з м'яким та соковитим результатом.</a:t>
            </a:r>
            <a:endParaRPr lang="en-US" sz="1695" dirty="0"/>
          </a:p>
        </p:txBody>
      </p:sp>
      <p:sp>
        <p:nvSpPr>
          <p:cNvPr id="10" name="Text 7"/>
          <p:cNvSpPr/>
          <p:nvPr/>
        </p:nvSpPr>
        <p:spPr>
          <a:xfrm>
            <a:off x="806410" y="4391858"/>
            <a:ext cx="13017579" cy="34397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10"/>
              </a:lnSpc>
              <a:buNone/>
            </a:pPr>
            <a:r>
              <a:rPr lang="en-US" sz="1695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 рамках моєї практики я вивчав, як правильно підготувати м'ясо та рибу для приготування страв на мангалі.</a:t>
            </a:r>
            <a:endParaRPr lang="en-US" sz="1695" dirty="0"/>
          </a:p>
        </p:txBody>
      </p:sp>
      <p:sp>
        <p:nvSpPr>
          <p:cNvPr id="11" name="Text 8"/>
          <p:cNvSpPr/>
          <p:nvPr/>
        </p:nvSpPr>
        <p:spPr>
          <a:xfrm>
            <a:off x="806410" y="4977765"/>
            <a:ext cx="13017579" cy="34397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10"/>
              </a:lnSpc>
              <a:buNone/>
            </a:pPr>
            <a:r>
              <a:rPr lang="en-US" sz="1695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 це входило: як правильно розбирати рибу та м'ясо.</a:t>
            </a:r>
            <a:endParaRPr lang="en-US" sz="1695" dirty="0"/>
          </a:p>
        </p:txBody>
      </p:sp>
      <p:sp>
        <p:nvSpPr>
          <p:cNvPr id="12" name="Text 9"/>
          <p:cNvSpPr/>
          <p:nvPr/>
        </p:nvSpPr>
        <p:spPr>
          <a:xfrm>
            <a:off x="806410" y="5563672"/>
            <a:ext cx="13017579" cy="34397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10"/>
              </a:lnSpc>
              <a:buNone/>
            </a:pPr>
            <a:r>
              <a:rPr lang="en-US" sz="1695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Їх подальший розподіл, що мені потрібно на день, а що треба покласти в морозилку.</a:t>
            </a:r>
            <a:endParaRPr lang="en-US" sz="1695" dirty="0"/>
          </a:p>
        </p:txBody>
      </p:sp>
      <p:sp>
        <p:nvSpPr>
          <p:cNvPr id="13" name="Text 10"/>
          <p:cNvSpPr/>
          <p:nvPr/>
        </p:nvSpPr>
        <p:spPr>
          <a:xfrm>
            <a:off x="806410" y="6230183"/>
            <a:ext cx="3070860" cy="40314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3175"/>
              </a:lnSpc>
              <a:buNone/>
            </a:pPr>
            <a:r>
              <a:rPr lang="en-US" sz="2540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Приготування страв</a:t>
            </a:r>
            <a:endParaRPr lang="en-US" sz="2540" dirty="0"/>
          </a:p>
        </p:txBody>
      </p:sp>
      <p:sp>
        <p:nvSpPr>
          <p:cNvPr id="14" name="Text 11"/>
          <p:cNvSpPr/>
          <p:nvPr/>
        </p:nvSpPr>
        <p:spPr>
          <a:xfrm>
            <a:off x="806410" y="6955869"/>
            <a:ext cx="13017579" cy="68794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710"/>
              </a:lnSpc>
              <a:buNone/>
            </a:pPr>
            <a:r>
              <a:rPr lang="en-US" sz="1695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Я навчився готувати різні види м'ясних та рибних страв на мангалі, такі як шашлики, стейки, рибу. Під час приготування треба дотримуватись правильних технік, таких як правильна температура і тривалість готування, щоб забезпечити смачний результат.</a:t>
            </a:r>
            <a:endParaRPr lang="en-US" sz="1695" dirty="0"/>
          </a:p>
        </p:txBody>
      </p:sp>
      <p:sp>
        <p:nvSpPr>
          <p:cNvPr id="5" name="TextBox 4"/>
          <p:cNvSpPr txBox="1"/>
          <p:nvPr/>
        </p:nvSpPr>
        <p:spPr>
          <a:xfrm>
            <a:off x="935421" y="3633553"/>
            <a:ext cx="4088524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40" dirty="0" smtClean="0">
                <a:solidFill>
                  <a:schemeClr val="bg1"/>
                </a:solidFill>
              </a:rPr>
              <a:t>Підготовка інгредієнтів</a:t>
            </a:r>
            <a:endParaRPr lang="uk-UA" sz="254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8855" y="1692166"/>
            <a:ext cx="148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2753319" y="383853"/>
            <a:ext cx="10205935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90"/>
              </a:lnSpc>
            </a:pPr>
            <a:r>
              <a:rPr lang="en-US" sz="3000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Мої обов'язки під час практики, </a:t>
            </a:r>
            <a:r>
              <a:rPr lang="uk-UA" sz="3000" dirty="0" smtClean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робота</a:t>
            </a:r>
            <a:r>
              <a:rPr lang="en-US" sz="3000" dirty="0" smtClean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lang="en-US" sz="3000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на мангалі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335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noFill/>
          <a:effectLst/>
        </p:spPr>
      </p:pic>
      <p:sp>
        <p:nvSpPr>
          <p:cNvPr id="6" name="Text 3"/>
          <p:cNvSpPr/>
          <p:nvPr/>
        </p:nvSpPr>
        <p:spPr>
          <a:xfrm>
            <a:off x="806410" y="682466"/>
            <a:ext cx="4301014" cy="672108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5290"/>
              </a:lnSpc>
              <a:buNone/>
            </a:pPr>
            <a:r>
              <a:rPr lang="en-US" sz="4235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Обладнання</a:t>
            </a:r>
            <a:endParaRPr lang="en-US" sz="4235" dirty="0"/>
          </a:p>
        </p:txBody>
      </p:sp>
      <p:sp>
        <p:nvSpPr>
          <p:cNvPr id="7" name="Text 4"/>
          <p:cNvSpPr/>
          <p:nvPr/>
        </p:nvSpPr>
        <p:spPr>
          <a:xfrm>
            <a:off x="806410" y="1677114"/>
            <a:ext cx="13017579" cy="68794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710"/>
              </a:lnSpc>
              <a:buNone/>
            </a:pPr>
            <a:r>
              <a:rPr lang="en-US" sz="1695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Хоч і моя основна </a:t>
            </a:r>
            <a:r>
              <a:rPr lang="uk-UA" sz="1695" dirty="0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робота</a:t>
            </a:r>
            <a:r>
              <a:rPr lang="en-US" sz="1695" dirty="0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95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проходила з невеликою кількістю обладнання яке в нас є, проте в цілому на кухні багато інструментів та приладів</a:t>
            </a:r>
            <a:endParaRPr lang="en-US" sz="1695" dirty="0"/>
          </a:p>
        </p:txBody>
      </p:sp>
      <p:sp>
        <p:nvSpPr>
          <p:cNvPr id="8" name="Text 5"/>
          <p:cNvSpPr/>
          <p:nvPr/>
        </p:nvSpPr>
        <p:spPr>
          <a:xfrm>
            <a:off x="806410" y="2800469"/>
            <a:ext cx="6246495" cy="34397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10"/>
              </a:lnSpc>
              <a:buNone/>
            </a:pPr>
            <a:r>
              <a:rPr lang="en-US" sz="1695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Одним з яких є Термомикс</a:t>
            </a:r>
            <a:endParaRPr lang="en-US" sz="1695" dirty="0"/>
          </a:p>
        </p:txBody>
      </p:sp>
      <p:sp>
        <p:nvSpPr>
          <p:cNvPr id="9" name="Text 6"/>
          <p:cNvSpPr/>
          <p:nvPr/>
        </p:nvSpPr>
        <p:spPr>
          <a:xfrm>
            <a:off x="806410" y="3337917"/>
            <a:ext cx="6246495" cy="240780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710"/>
              </a:lnSpc>
              <a:buNone/>
            </a:pPr>
            <a:r>
              <a:rPr lang="en-US" sz="1695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Доволі дорога річ, но він повність виправдовує свою ціну, в ньому дуже багато програм, завдяки яким можна навіть варити супи прямо в ньому, а також його можна використовувати просто як блендер, для нього існує багато </a:t>
            </a:r>
            <a:r>
              <a:rPr lang="en-US" sz="1695" dirty="0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насадок</a:t>
            </a:r>
            <a:r>
              <a:rPr lang="uk-UA" sz="1695" dirty="0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</a:t>
            </a:r>
            <a:r>
              <a:rPr lang="en-US" sz="1695" dirty="0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95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які можуть перетворити його в універсальний пристрій, за допомогою яких можна буде перекрити майже всі потреби на професійній кухні </a:t>
            </a:r>
            <a:endParaRPr lang="en-US" sz="1695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115" y="2848928"/>
            <a:ext cx="2939058" cy="3918704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585115" y="7009567"/>
            <a:ext cx="6246495" cy="34397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10"/>
              </a:lnSpc>
              <a:buNone/>
            </a:pPr>
            <a:endParaRPr lang="en-US" sz="16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335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121610" y="502266"/>
            <a:ext cx="5702379" cy="201632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ts val="5290"/>
              </a:lnSpc>
              <a:buNone/>
            </a:pPr>
            <a:r>
              <a:rPr lang="en-US" sz="4235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Поради для майбутніх практикантів в закладах харчування</a:t>
            </a:r>
            <a:endParaRPr lang="en-US" sz="4235" dirty="0"/>
          </a:p>
        </p:txBody>
      </p:sp>
      <p:sp>
        <p:nvSpPr>
          <p:cNvPr id="5" name="Shape 3"/>
          <p:cNvSpPr/>
          <p:nvPr/>
        </p:nvSpPr>
        <p:spPr>
          <a:xfrm>
            <a:off x="8121610" y="3286801"/>
            <a:ext cx="5702379" cy="2039660"/>
          </a:xfrm>
          <a:prstGeom prst="roundRect">
            <a:avLst>
              <a:gd name="adj" fmla="val 4745"/>
            </a:avLst>
          </a:prstGeom>
          <a:solidFill>
            <a:srgbClr val="3D3D42"/>
          </a:solidFill>
          <a:ln w="13335">
            <a:solidFill>
              <a:srgbClr val="49495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349972" y="3365421"/>
            <a:ext cx="3710940" cy="335994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45"/>
              </a:lnSpc>
              <a:buNone/>
            </a:pPr>
            <a:r>
              <a:rPr lang="en-US" sz="2115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Будьте відкритими до нового</a:t>
            </a:r>
            <a:endParaRPr lang="en-US" sz="2115" dirty="0"/>
          </a:p>
        </p:txBody>
      </p:sp>
      <p:sp>
        <p:nvSpPr>
          <p:cNvPr id="7" name="Text 5"/>
          <p:cNvSpPr/>
          <p:nvPr/>
        </p:nvSpPr>
        <p:spPr>
          <a:xfrm>
            <a:off x="8349972" y="3916442"/>
            <a:ext cx="5245656" cy="103191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710"/>
              </a:lnSpc>
              <a:buNone/>
            </a:pPr>
            <a:r>
              <a:rPr lang="en-US" sz="1695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Гастрономія є сферою, де навколишній світ постійно змінюється. Розширюйте свої горизонти та будьте готові приймати виклики.</a:t>
            </a:r>
            <a:endParaRPr lang="en-US" sz="1695" dirty="0"/>
          </a:p>
        </p:txBody>
      </p:sp>
      <p:sp>
        <p:nvSpPr>
          <p:cNvPr id="8" name="Shape 6"/>
          <p:cNvSpPr/>
          <p:nvPr/>
        </p:nvSpPr>
        <p:spPr>
          <a:xfrm>
            <a:off x="8121610" y="5489457"/>
            <a:ext cx="5702379" cy="2039660"/>
          </a:xfrm>
          <a:prstGeom prst="roundRect">
            <a:avLst>
              <a:gd name="adj" fmla="val 4745"/>
            </a:avLst>
          </a:prstGeom>
          <a:solidFill>
            <a:srgbClr val="3D3D42"/>
          </a:solidFill>
          <a:ln w="13335">
            <a:solidFill>
              <a:srgbClr val="49495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349972" y="5620107"/>
            <a:ext cx="2796540" cy="335994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45"/>
              </a:lnSpc>
              <a:buNone/>
            </a:pPr>
            <a:r>
              <a:rPr lang="en-US" sz="2115" dirty="0">
                <a:solidFill>
                  <a:srgbClr val="E5E0D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Вишуканість дрібниць</a:t>
            </a:r>
            <a:endParaRPr lang="en-US" sz="2115" dirty="0"/>
          </a:p>
        </p:txBody>
      </p:sp>
      <p:sp>
        <p:nvSpPr>
          <p:cNvPr id="10" name="Text 8"/>
          <p:cNvSpPr/>
          <p:nvPr/>
        </p:nvSpPr>
        <p:spPr>
          <a:xfrm>
            <a:off x="8349972" y="6171128"/>
            <a:ext cx="5245656" cy="103191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710"/>
              </a:lnSpc>
              <a:buNone/>
            </a:pPr>
            <a:r>
              <a:rPr lang="en-US" sz="1695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Увага до кожної деталі створює неповторну атмосферу у ресторані. Не забувайте про це, незалежно від того, яка посада у вас є.</a:t>
            </a:r>
            <a:endParaRPr lang="en-US" sz="1695" dirty="0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461</Words>
  <Application>Microsoft Office PowerPoint</Application>
  <PresentationFormat>Произвольный</PresentationFormat>
  <Paragraphs>44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Poppins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Lenovo</cp:lastModifiedBy>
  <cp:revision>8</cp:revision>
  <dcterms:created xsi:type="dcterms:W3CDTF">2023-10-22T22:58:00Z</dcterms:created>
  <dcterms:modified xsi:type="dcterms:W3CDTF">2023-10-25T06:55:40Z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742D87F6667C4D4698CDB6C8A0FACAAF</vt:lpwstr>
  </property>
  <property fmtid="{D5CDD505-2E9C-101B-9397-08002B2CF9AE}" pid="3" name="KSOProductBuildVer">
    <vt:lpwstr>1033-11.2.0.11225</vt:lpwstr>
  </property>
</Properties>
</file>