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7" r:id="rId3"/>
    <p:sldId id="266" r:id="rId4"/>
    <p:sldId id="258" r:id="rId5"/>
    <p:sldId id="259" r:id="rId6"/>
    <p:sldId id="260" r:id="rId7"/>
    <p:sldId id="267" r:id="rId8"/>
    <p:sldId id="261" r:id="rId9"/>
    <p:sldId id="262" r:id="rId10"/>
    <p:sldId id="263" r:id="rId11"/>
    <p:sldId id="264" r:id="rId12"/>
    <p:sldId id="265" r:id="rId13"/>
    <p:sldId id="268" r:id="rId14"/>
  </p:sldIdLst>
  <p:sldSz cx="14630400" cy="8229600"/>
  <p:notesSz cx="8229600" cy="14630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48" autoAdjust="0"/>
  </p:normalViewPr>
  <p:slideViewPr>
    <p:cSldViewPr snapToGrid="0" snapToObjects="1">
      <p:cViewPr varScale="1">
        <p:scale>
          <a:sx n="53" d="100"/>
          <a:sy n="53" d="100"/>
        </p:scale>
        <p:origin x="-744" y="-8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8E9F24B4-F7C7-4065-AB2D-9C2D5AFD12AC}" type="datetimeFigureOut">
              <a:rPr lang="ru-RU" smtClean="0"/>
              <a:t>25.06.2025</a:t>
            </a:fld>
            <a:endParaRPr lang="ru-RU"/>
          </a:p>
        </p:txBody>
      </p:sp>
      <p:sp>
        <p:nvSpPr>
          <p:cNvPr id="4" name="Образ слайда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50D30CB0-6C0D-471E-831F-E86726DAACB3}" type="slidenum">
              <a:rPr lang="ru-RU" smtClean="0"/>
              <a:t>‹#›</a:t>
            </a:fld>
            <a:endParaRPr lang="ru-RU"/>
          </a:p>
        </p:txBody>
      </p:sp>
    </p:spTree>
    <p:extLst>
      <p:ext uri="{BB962C8B-B14F-4D97-AF65-F5344CB8AC3E}">
        <p14:creationId xmlns:p14="http://schemas.microsoft.com/office/powerpoint/2010/main" val="333691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97280" y="2556511"/>
            <a:ext cx="12435840" cy="176403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2360569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5896691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607040" y="329566"/>
            <a:ext cx="3291840" cy="70218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31520" y="329566"/>
            <a:ext cx="9631680" cy="70218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38176624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210251684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5701" y="5288281"/>
            <a:ext cx="12435840" cy="1634490"/>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3167065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32B02C-FF73-4A39-B8EB-3E251EAAD30F}"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37052861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ru-RU" smtClean="0"/>
              <a:t>Образец текста</a:t>
            </a:r>
          </a:p>
        </p:txBody>
      </p:sp>
      <p:sp>
        <p:nvSpPr>
          <p:cNvPr id="4" name="Объект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ru-RU" smtClean="0"/>
              <a:t>Образец текста</a:t>
            </a:r>
          </a:p>
        </p:txBody>
      </p:sp>
      <p:sp>
        <p:nvSpPr>
          <p:cNvPr id="6" name="Объект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32B02C-FF73-4A39-B8EB-3E251EAAD30F}" type="datetimeFigureOut">
              <a:rPr lang="ru-RU" smtClean="0"/>
              <a:t>25.06.2025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16378905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32B02C-FF73-4A39-B8EB-3E251EAAD30F}" type="datetimeFigureOut">
              <a:rPr lang="ru-RU" smtClean="0"/>
              <a:t>25.06.2025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24851575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32B02C-FF73-4A39-B8EB-3E251EAAD30F}" type="datetimeFigureOut">
              <a:rPr lang="ru-RU" smtClean="0"/>
              <a:t>25.06.2025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23030514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1" y="327660"/>
            <a:ext cx="4813301" cy="1394460"/>
          </a:xfrm>
        </p:spPr>
        <p:txBody>
          <a:bodyPr anchor="b"/>
          <a:lstStyle>
            <a:lvl1pPr algn="l">
              <a:defRPr sz="2900" b="1"/>
            </a:lvl1pPr>
          </a:lstStyle>
          <a:p>
            <a:r>
              <a:rPr lang="ru-RU" smtClean="0"/>
              <a:t>Образец заголовка</a:t>
            </a:r>
            <a:endParaRPr lang="ru-RU"/>
          </a:p>
        </p:txBody>
      </p:sp>
      <p:sp>
        <p:nvSpPr>
          <p:cNvPr id="3" name="Объект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ru-RU" smtClean="0"/>
              <a:t>Образец текста</a:t>
            </a:r>
          </a:p>
        </p:txBody>
      </p:sp>
      <p:sp>
        <p:nvSpPr>
          <p:cNvPr id="5" name="Дата 4"/>
          <p:cNvSpPr>
            <a:spLocks noGrp="1"/>
          </p:cNvSpPr>
          <p:nvPr>
            <p:ph type="dt" sz="half" idx="10"/>
          </p:nvPr>
        </p:nvSpPr>
        <p:spPr/>
        <p:txBody>
          <a:bodyPr/>
          <a:lstStyle/>
          <a:p>
            <a:fld id="{5432B02C-FF73-4A39-B8EB-3E251EAAD30F}"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17001753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7661" y="5760720"/>
            <a:ext cx="8778240" cy="680086"/>
          </a:xfrm>
        </p:spPr>
        <p:txBody>
          <a:bodyPr anchor="b"/>
          <a:lstStyle>
            <a:lvl1pPr algn="l">
              <a:defRPr sz="2900" b="1"/>
            </a:lvl1pPr>
          </a:lstStyle>
          <a:p>
            <a:r>
              <a:rPr lang="ru-RU" smtClean="0"/>
              <a:t>Образец заголовка</a:t>
            </a:r>
            <a:endParaRPr lang="ru-RU"/>
          </a:p>
        </p:txBody>
      </p:sp>
      <p:sp>
        <p:nvSpPr>
          <p:cNvPr id="3" name="Рисунок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ru-RU"/>
          </a:p>
        </p:txBody>
      </p:sp>
      <p:sp>
        <p:nvSpPr>
          <p:cNvPr id="4" name="Текст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ru-RU" smtClean="0"/>
              <a:t>Образец текста</a:t>
            </a:r>
          </a:p>
        </p:txBody>
      </p:sp>
      <p:sp>
        <p:nvSpPr>
          <p:cNvPr id="5" name="Дата 4"/>
          <p:cNvSpPr>
            <a:spLocks noGrp="1"/>
          </p:cNvSpPr>
          <p:nvPr>
            <p:ph type="dt" sz="half" idx="10"/>
          </p:nvPr>
        </p:nvSpPr>
        <p:spPr/>
        <p:txBody>
          <a:bodyPr/>
          <a:lstStyle/>
          <a:p>
            <a:fld id="{5432B02C-FF73-4A39-B8EB-3E251EAAD30F}"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7D0129-4E97-4573-88BA-B946A363111C}" type="slidenum">
              <a:rPr lang="ru-RU" smtClean="0"/>
              <a:t>‹#›</a:t>
            </a:fld>
            <a:endParaRPr lang="ru-RU"/>
          </a:p>
        </p:txBody>
      </p:sp>
    </p:spTree>
    <p:extLst>
      <p:ext uri="{BB962C8B-B14F-4D97-AF65-F5344CB8AC3E}">
        <p14:creationId xmlns:p14="http://schemas.microsoft.com/office/powerpoint/2010/main" val="42038945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5432B02C-FF73-4A39-B8EB-3E251EAAD30F}" type="datetimeFigureOut">
              <a:rPr lang="ru-RU" smtClean="0"/>
              <a:t>25.06.2025</a:t>
            </a:fld>
            <a:endParaRPr lang="ru-RU"/>
          </a:p>
        </p:txBody>
      </p:sp>
      <p:sp>
        <p:nvSpPr>
          <p:cNvPr id="5" name="Нижний колонтитул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7E7D0129-4E97-4573-88BA-B946A363111C}" type="slidenum">
              <a:rPr lang="ru-RU" smtClean="0"/>
              <a:t>‹#›</a:t>
            </a:fld>
            <a:endParaRPr lang="ru-RU"/>
          </a:p>
        </p:txBody>
      </p:sp>
    </p:spTree>
    <p:extLst>
      <p:ext uri="{BB962C8B-B14F-4D97-AF65-F5344CB8AC3E}">
        <p14:creationId xmlns:p14="http://schemas.microsoft.com/office/powerpoint/2010/main" val="1912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ru-RU"/>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wmf"/><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Shape 0"/>
          <p:cNvSpPr/>
          <p:nvPr/>
        </p:nvSpPr>
        <p:spPr>
          <a:xfrm>
            <a:off x="0" y="0"/>
            <a:ext cx="14630400" cy="8229600"/>
          </a:xfrm>
          <a:prstGeom prst="rect">
            <a:avLst/>
          </a:prstGeom>
          <a:noFill/>
          <a:ln/>
        </p:spPr>
      </p:sp>
      <p:sp>
        <p:nvSpPr>
          <p:cNvPr id="4" name="Text 1"/>
          <p:cNvSpPr/>
          <p:nvPr/>
        </p:nvSpPr>
        <p:spPr>
          <a:xfrm>
            <a:off x="968693" y="321669"/>
            <a:ext cx="12692896" cy="2178129"/>
          </a:xfrm>
          <a:prstGeom prst="rect">
            <a:avLst/>
          </a:prstGeom>
          <a:noFill/>
          <a:ln/>
        </p:spPr>
        <p:txBody>
          <a:bodyPr wrap="square" lIns="0" tIns="0" rIns="0" bIns="0" rtlCol="0" anchor="t"/>
          <a:lstStyle/>
          <a:p>
            <a:pPr marL="0" indent="0" algn="ctr">
              <a:lnSpc>
                <a:spcPts val="5700"/>
              </a:lnSpc>
              <a:buNone/>
            </a:pPr>
            <a:r>
              <a:rPr lang="en-US" sz="3600" b="1" dirty="0">
                <a:solidFill>
                  <a:srgbClr val="D75BE2"/>
                </a:solidFill>
                <a:latin typeface="Source Serif Pro Semi Bold" pitchFamily="34" charset="0"/>
                <a:ea typeface="Source Serif Pro Semi Bold" pitchFamily="34" charset="-122"/>
                <a:cs typeface="Source Serif Pro Semi Bold" pitchFamily="34" charset="-120"/>
              </a:rPr>
              <a:t>Звіт про навчально-методичну роботу циклової комісії фінансово-економічних дисциплін (2024-2025 н.р.)</a:t>
            </a:r>
            <a:endParaRPr lang="en-US" sz="3600" b="1" dirty="0"/>
          </a:p>
        </p:txBody>
      </p:sp>
      <p:sp>
        <p:nvSpPr>
          <p:cNvPr id="5" name="Text 2"/>
          <p:cNvSpPr/>
          <p:nvPr/>
        </p:nvSpPr>
        <p:spPr>
          <a:xfrm>
            <a:off x="968693" y="2147529"/>
            <a:ext cx="12692896" cy="1975247"/>
          </a:xfrm>
          <a:prstGeom prst="rect">
            <a:avLst/>
          </a:prstGeom>
          <a:noFill/>
          <a:ln/>
        </p:spPr>
        <p:txBody>
          <a:bodyPr wrap="square" lIns="0" tIns="0" rIns="0" bIns="0" rtlCol="0" anchor="t"/>
          <a:lstStyle/>
          <a:p>
            <a:pPr indent="361950" algn="just">
              <a:lnSpc>
                <a:spcPts val="3100"/>
              </a:lnSpc>
              <a:buNone/>
            </a:pPr>
            <a:r>
              <a:rPr lang="ru-RU" sz="2400" dirty="0">
                <a:latin typeface="Source Sans Pro" pitchFamily="34" charset="0"/>
                <a:ea typeface="Source Sans Pro" pitchFamily="34" charset="-122"/>
                <a:cs typeface="Source Sans Pro" pitchFamily="34" charset="-120"/>
              </a:rPr>
              <a:t>З</a:t>
            </a:r>
            <a:r>
              <a:rPr lang="en-US" sz="2400" dirty="0" err="1" smtClean="0">
                <a:latin typeface="Source Sans Pro" pitchFamily="34" charset="0"/>
                <a:ea typeface="Source Sans Pro" pitchFamily="34" charset="-122"/>
                <a:cs typeface="Source Sans Pro" pitchFamily="34" charset="-120"/>
              </a:rPr>
              <a:t>віт</a:t>
            </a:r>
            <a:r>
              <a:rPr lang="en-US" sz="2400" dirty="0" smtClean="0">
                <a:latin typeface="Source Sans Pro" pitchFamily="34" charset="0"/>
                <a:ea typeface="Source Sans Pro" pitchFamily="34" charset="-122"/>
                <a:cs typeface="Source Sans Pro" pitchFamily="34" charset="-120"/>
              </a:rPr>
              <a:t> </a:t>
            </a:r>
            <a:r>
              <a:rPr lang="en-US" sz="2400" dirty="0">
                <a:latin typeface="Source Sans Pro" pitchFamily="34" charset="0"/>
                <a:ea typeface="Source Sans Pro" pitchFamily="34" charset="-122"/>
                <a:cs typeface="Source Sans Pro" pitchFamily="34" charset="-120"/>
              </a:rPr>
              <a:t>висвітлює ключові аспекти навчально-методичної роботи педагогічних працівників циклової комісії фінансово-економічних дисциплін ВСП «Фаховий коледж економіки і технологій НУ «Чернігівська політехніка» за 2024-2025 навчальний рік. У ньому представлено загальну характеристику діяльності, досягнення в методичній роботі, </a:t>
            </a:r>
            <a:r>
              <a:rPr lang="en-US" sz="2400" dirty="0" err="1" smtClean="0">
                <a:latin typeface="Source Sans Pro" pitchFamily="34" charset="0"/>
                <a:ea typeface="Source Sans Pro" pitchFamily="34" charset="-122"/>
                <a:cs typeface="Source Sans Pro" pitchFamily="34" charset="-120"/>
              </a:rPr>
              <a:t>розробк</a:t>
            </a:r>
            <a:r>
              <a:rPr lang="ru-RU" sz="2400" dirty="0" smtClean="0">
                <a:latin typeface="Source Sans Pro" pitchFamily="34" charset="0"/>
                <a:ea typeface="Source Sans Pro" pitchFamily="34" charset="-122"/>
                <a:cs typeface="Source Sans Pro" pitchFamily="34" charset="-120"/>
              </a:rPr>
              <a:t>и</a:t>
            </a:r>
            <a:r>
              <a:rPr lang="en-US" sz="2400" dirty="0" smtClean="0">
                <a:latin typeface="Source Sans Pro" pitchFamily="34" charset="0"/>
                <a:ea typeface="Source Sans Pro" pitchFamily="34" charset="-122"/>
                <a:cs typeface="Source Sans Pro" pitchFamily="34" charset="-120"/>
              </a:rPr>
              <a:t> </a:t>
            </a:r>
            <a:r>
              <a:rPr lang="en-US" sz="2400" dirty="0">
                <a:latin typeface="Source Sans Pro" pitchFamily="34" charset="0"/>
                <a:ea typeface="Source Sans Pro" pitchFamily="34" charset="-122"/>
                <a:cs typeface="Source Sans Pro" pitchFamily="34" charset="-120"/>
              </a:rPr>
              <a:t>навчально-методичних матеріалів, участь у конференціях, підвищення кваліфікації, роботу з </a:t>
            </a:r>
            <a:r>
              <a:rPr lang="en-US" sz="2400" dirty="0" err="1">
                <a:latin typeface="Source Sans Pro" pitchFamily="34" charset="0"/>
                <a:ea typeface="Source Sans Pro" pitchFamily="34" charset="-122"/>
                <a:cs typeface="Source Sans Pro" pitchFamily="34" charset="-120"/>
              </a:rPr>
              <a:t>обдарованими</a:t>
            </a:r>
            <a:r>
              <a:rPr lang="en-US" sz="2400" dirty="0">
                <a:latin typeface="Source Sans Pro" pitchFamily="34" charset="0"/>
                <a:ea typeface="Source Sans Pro" pitchFamily="34" charset="-122"/>
                <a:cs typeface="Source Sans Pro" pitchFamily="34" charset="-120"/>
              </a:rPr>
              <a:t> </a:t>
            </a:r>
            <a:r>
              <a:rPr lang="en-US" sz="2400" dirty="0" err="1" smtClean="0">
                <a:latin typeface="Source Sans Pro" pitchFamily="34" charset="0"/>
                <a:ea typeface="Source Sans Pro" pitchFamily="34" charset="-122"/>
                <a:cs typeface="Source Sans Pro" pitchFamily="34" charset="-120"/>
              </a:rPr>
              <a:t>здобувачами</a:t>
            </a:r>
            <a:r>
              <a:rPr lang="ru-RU" sz="2400" dirty="0" smtClean="0">
                <a:latin typeface="Source Sans Pro" pitchFamily="34" charset="0"/>
                <a:ea typeface="Source Sans Pro" pitchFamily="34" charset="-122"/>
                <a:cs typeface="Source Sans Pro" pitchFamily="34" charset="-120"/>
              </a:rPr>
              <a:t> </a:t>
            </a:r>
            <a:r>
              <a:rPr lang="ru-RU" sz="2400" dirty="0" err="1" smtClean="0">
                <a:latin typeface="Source Sans Pro" pitchFamily="34" charset="0"/>
                <a:ea typeface="Source Sans Pro" pitchFamily="34" charset="-122"/>
                <a:cs typeface="Source Sans Pro" pitchFamily="34" charset="-120"/>
              </a:rPr>
              <a:t>овіти</a:t>
            </a:r>
            <a:r>
              <a:rPr lang="en-US" sz="2400" dirty="0" smtClean="0">
                <a:latin typeface="Source Sans Pro" pitchFamily="34" charset="0"/>
                <a:ea typeface="Source Sans Pro" pitchFamily="34" charset="-122"/>
                <a:cs typeface="Source Sans Pro" pitchFamily="34" charset="-120"/>
              </a:rPr>
              <a:t> </a:t>
            </a:r>
            <a:r>
              <a:rPr lang="en-US" sz="2400" dirty="0">
                <a:latin typeface="Source Sans Pro" pitchFamily="34" charset="0"/>
                <a:ea typeface="Source Sans Pro" pitchFamily="34" charset="-122"/>
                <a:cs typeface="Source Sans Pro" pitchFamily="34" charset="-120"/>
              </a:rPr>
              <a:t>та організацію заходів </a:t>
            </a:r>
            <a:r>
              <a:rPr lang="en-US" sz="2400" dirty="0" err="1">
                <a:latin typeface="Source Sans Pro" pitchFamily="34" charset="0"/>
                <a:ea typeface="Source Sans Pro" pitchFamily="34" charset="-122"/>
                <a:cs typeface="Source Sans Pro" pitchFamily="34" charset="-120"/>
              </a:rPr>
              <a:t>професійного</a:t>
            </a:r>
            <a:r>
              <a:rPr lang="en-US" sz="2400" dirty="0">
                <a:latin typeface="Source Sans Pro" pitchFamily="34" charset="0"/>
                <a:ea typeface="Source Sans Pro" pitchFamily="34" charset="-122"/>
                <a:cs typeface="Source Sans Pro" pitchFamily="34" charset="-120"/>
              </a:rPr>
              <a:t> </a:t>
            </a:r>
            <a:r>
              <a:rPr lang="en-US" sz="2400" dirty="0" err="1" smtClean="0">
                <a:latin typeface="Source Sans Pro" pitchFamily="34" charset="0"/>
                <a:ea typeface="Source Sans Pro" pitchFamily="34" charset="-122"/>
                <a:cs typeface="Source Sans Pro" pitchFamily="34" charset="-120"/>
              </a:rPr>
              <a:t>спрямування</a:t>
            </a:r>
            <a:r>
              <a:rPr lang="ru-RU" sz="2400" dirty="0">
                <a:latin typeface="Source Sans Pro" pitchFamily="34" charset="0"/>
                <a:ea typeface="Source Sans Pro" pitchFamily="34" charset="-122"/>
                <a:cs typeface="Source Sans Pro" pitchFamily="34" charset="-120"/>
              </a:rPr>
              <a:t>.</a:t>
            </a:r>
            <a:r>
              <a:rPr lang="en-US" sz="2400" dirty="0" smtClean="0">
                <a:solidFill>
                  <a:srgbClr val="FFFFFF"/>
                </a:solidFill>
                <a:latin typeface="Source Sans Pro" pitchFamily="34" charset="0"/>
                <a:ea typeface="Source Sans Pro" pitchFamily="34" charset="-122"/>
                <a:cs typeface="Source Sans Pro" pitchFamily="34" charset="-120"/>
              </a:rPr>
              <a:t>.</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71" y="5015842"/>
            <a:ext cx="5986592" cy="311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530244"/>
            <a:ext cx="12013406" cy="655201"/>
          </a:xfrm>
          <a:prstGeom prst="rect">
            <a:avLst/>
          </a:prstGeom>
          <a:noFill/>
          <a:ln/>
        </p:spPr>
        <p:txBody>
          <a:bodyPr wrap="none" lIns="0" tIns="0" rIns="0" bIns="0" rtlCol="0" anchor="t"/>
          <a:lstStyle/>
          <a:p>
            <a:pPr marL="0" indent="0" algn="ctr">
              <a:lnSpc>
                <a:spcPts val="515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Організація заходів професійного спрямування</a:t>
            </a:r>
            <a:endParaRPr lang="en-US" sz="3600" b="1" dirty="0"/>
          </a:p>
        </p:txBody>
      </p:sp>
      <p:sp>
        <p:nvSpPr>
          <p:cNvPr id="3" name="Text 1"/>
          <p:cNvSpPr/>
          <p:nvPr/>
        </p:nvSpPr>
        <p:spPr>
          <a:xfrm>
            <a:off x="968633" y="1403407"/>
            <a:ext cx="12692896" cy="1069062"/>
          </a:xfrm>
          <a:prstGeom prst="rect">
            <a:avLst/>
          </a:prstGeom>
          <a:noFill/>
          <a:ln/>
        </p:spPr>
        <p:txBody>
          <a:bodyPr wrap="square" lIns="0" tIns="0" rIns="0" bIns="0" rtlCol="0" anchor="t"/>
          <a:lstStyle/>
          <a:p>
            <a:pPr indent="446088"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Практична спрямованість навчання посилювалася завдяки численним гостьовим лекціям, екскурсіям та тренінгам. До співпраці були залучені представники бізнесу, банківської сфери, ІТ-галузі та громадських організацій, що дозволило здобувачам освіти отримати цінні знання та досвід від практиків.</a:t>
            </a:r>
            <a:endParaRPr lang="en-US" sz="2400" dirty="0"/>
          </a:p>
        </p:txBody>
      </p:sp>
      <p:pic>
        <p:nvPicPr>
          <p:cNvPr id="4" name="Image 0" descr="preencoded.png"/>
          <p:cNvPicPr>
            <a:picLocks noChangeAspect="1"/>
          </p:cNvPicPr>
          <p:nvPr/>
        </p:nvPicPr>
        <p:blipFill>
          <a:blip r:embed="rId3"/>
          <a:stretch>
            <a:fillRect/>
          </a:stretch>
        </p:blipFill>
        <p:spPr>
          <a:xfrm>
            <a:off x="968693" y="3125867"/>
            <a:ext cx="556974" cy="556974"/>
          </a:xfrm>
          <a:prstGeom prst="rect">
            <a:avLst/>
          </a:prstGeom>
        </p:spPr>
      </p:pic>
      <p:sp>
        <p:nvSpPr>
          <p:cNvPr id="5" name="Text 2"/>
          <p:cNvSpPr/>
          <p:nvPr/>
        </p:nvSpPr>
        <p:spPr>
          <a:xfrm>
            <a:off x="968693" y="3961328"/>
            <a:ext cx="2621280" cy="327660"/>
          </a:xfrm>
          <a:prstGeom prst="rect">
            <a:avLst/>
          </a:prstGeom>
          <a:noFill/>
          <a:ln/>
        </p:spPr>
        <p:txBody>
          <a:bodyPr wrap="none" lIns="0" tIns="0" rIns="0" bIns="0" rtlCol="0" anchor="t"/>
          <a:lstStyle/>
          <a:p>
            <a:pPr marL="0" indent="0" algn="l">
              <a:lnSpc>
                <a:spcPts val="2550"/>
              </a:lnSpc>
              <a:buNone/>
            </a:pPr>
            <a:r>
              <a:rPr lang="en-US" sz="2050" dirty="0">
                <a:solidFill>
                  <a:srgbClr val="272525"/>
                </a:solidFill>
                <a:latin typeface="Source Serif Pro Semi Bold" pitchFamily="34" charset="0"/>
                <a:ea typeface="Source Serif Pro Semi Bold" pitchFamily="34" charset="-122"/>
                <a:cs typeface="Source Serif Pro Semi Bold" pitchFamily="34" charset="-120"/>
              </a:rPr>
              <a:t>Гостьові лекції</a:t>
            </a:r>
            <a:endParaRPr lang="en-US" sz="2050" dirty="0"/>
          </a:p>
        </p:txBody>
      </p:sp>
      <p:sp>
        <p:nvSpPr>
          <p:cNvPr id="6" name="Text 3"/>
          <p:cNvSpPr/>
          <p:nvPr/>
        </p:nvSpPr>
        <p:spPr>
          <a:xfrm>
            <a:off x="968693" y="4422577"/>
            <a:ext cx="4045268" cy="1781770"/>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Source Sans Pro" pitchFamily="34" charset="0"/>
                <a:ea typeface="Source Sans Pro" pitchFamily="34" charset="-122"/>
                <a:cs typeface="Source Sans Pro" pitchFamily="34" charset="-120"/>
              </a:rPr>
              <a:t>Проведено більше 10 гостьових лекцій, тренінгів та екскурсій, що дозволило здобувачам освіти ознайомитися з реальними кейсами та вимогами ринку праці.</a:t>
            </a:r>
            <a:endParaRPr lang="en-US" sz="1750" dirty="0"/>
          </a:p>
        </p:txBody>
      </p:sp>
      <p:pic>
        <p:nvPicPr>
          <p:cNvPr id="7" name="Image 1" descr="preencoded.png"/>
          <p:cNvPicPr>
            <a:picLocks noChangeAspect="1"/>
          </p:cNvPicPr>
          <p:nvPr/>
        </p:nvPicPr>
        <p:blipFill>
          <a:blip r:embed="rId4"/>
          <a:stretch>
            <a:fillRect/>
          </a:stretch>
        </p:blipFill>
        <p:spPr>
          <a:xfrm>
            <a:off x="5292447" y="3125867"/>
            <a:ext cx="556974" cy="556974"/>
          </a:xfrm>
          <a:prstGeom prst="rect">
            <a:avLst/>
          </a:prstGeom>
        </p:spPr>
      </p:pic>
      <p:sp>
        <p:nvSpPr>
          <p:cNvPr id="8" name="Text 4"/>
          <p:cNvSpPr/>
          <p:nvPr/>
        </p:nvSpPr>
        <p:spPr>
          <a:xfrm>
            <a:off x="5292447" y="3961328"/>
            <a:ext cx="2661999" cy="327660"/>
          </a:xfrm>
          <a:prstGeom prst="rect">
            <a:avLst/>
          </a:prstGeom>
          <a:noFill/>
          <a:ln/>
        </p:spPr>
        <p:txBody>
          <a:bodyPr wrap="none" lIns="0" tIns="0" rIns="0" bIns="0" rtlCol="0" anchor="t"/>
          <a:lstStyle/>
          <a:p>
            <a:pPr marL="0" indent="0" algn="l">
              <a:lnSpc>
                <a:spcPts val="2550"/>
              </a:lnSpc>
              <a:buNone/>
            </a:pPr>
            <a:r>
              <a:rPr lang="en-US" sz="2050" dirty="0">
                <a:solidFill>
                  <a:srgbClr val="272525"/>
                </a:solidFill>
                <a:latin typeface="Source Serif Pro Semi Bold" pitchFamily="34" charset="0"/>
                <a:ea typeface="Source Serif Pro Semi Bold" pitchFamily="34" charset="-122"/>
                <a:cs typeface="Source Serif Pro Semi Bold" pitchFamily="34" charset="-120"/>
              </a:rPr>
              <a:t>Залучення партнерів</a:t>
            </a:r>
            <a:endParaRPr lang="en-US" sz="2050" dirty="0"/>
          </a:p>
        </p:txBody>
      </p:sp>
      <p:sp>
        <p:nvSpPr>
          <p:cNvPr id="9" name="Text 5"/>
          <p:cNvSpPr/>
          <p:nvPr/>
        </p:nvSpPr>
        <p:spPr>
          <a:xfrm>
            <a:off x="5292447" y="4422577"/>
            <a:ext cx="4045268" cy="2138124"/>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Source Sans Pro" pitchFamily="34" charset="0"/>
                <a:ea typeface="Source Sans Pro" pitchFamily="34" charset="-122"/>
                <a:cs typeface="Source Sans Pro" pitchFamily="34" charset="-120"/>
              </a:rPr>
              <a:t>До співпраці були залучені представники бізнесу, банківської сфери, ІТ-галузі та громадських організацій, що забезпечило актуальність та практичну цінність заходів.</a:t>
            </a:r>
            <a:endParaRPr lang="en-US" sz="1750" dirty="0"/>
          </a:p>
        </p:txBody>
      </p:sp>
      <p:pic>
        <p:nvPicPr>
          <p:cNvPr id="10" name="Image 2" descr="preencoded.png"/>
          <p:cNvPicPr>
            <a:picLocks noChangeAspect="1"/>
          </p:cNvPicPr>
          <p:nvPr/>
        </p:nvPicPr>
        <p:blipFill>
          <a:blip r:embed="rId5"/>
          <a:stretch>
            <a:fillRect/>
          </a:stretch>
        </p:blipFill>
        <p:spPr>
          <a:xfrm>
            <a:off x="9616202" y="3125867"/>
            <a:ext cx="556974" cy="556974"/>
          </a:xfrm>
          <a:prstGeom prst="rect">
            <a:avLst/>
          </a:prstGeom>
        </p:spPr>
      </p:pic>
      <p:sp>
        <p:nvSpPr>
          <p:cNvPr id="11" name="Text 6"/>
          <p:cNvSpPr/>
          <p:nvPr/>
        </p:nvSpPr>
        <p:spPr>
          <a:xfrm>
            <a:off x="9616202" y="3961328"/>
            <a:ext cx="2621280" cy="327660"/>
          </a:xfrm>
          <a:prstGeom prst="rect">
            <a:avLst/>
          </a:prstGeom>
          <a:noFill/>
          <a:ln/>
        </p:spPr>
        <p:txBody>
          <a:bodyPr wrap="none" lIns="0" tIns="0" rIns="0" bIns="0" rtlCol="0" anchor="t"/>
          <a:lstStyle/>
          <a:p>
            <a:pPr marL="0" indent="0" algn="l">
              <a:lnSpc>
                <a:spcPts val="2550"/>
              </a:lnSpc>
              <a:buNone/>
            </a:pPr>
            <a:r>
              <a:rPr lang="en-US" sz="2050" dirty="0">
                <a:solidFill>
                  <a:srgbClr val="272525"/>
                </a:solidFill>
                <a:latin typeface="Source Serif Pro Semi Bold" pitchFamily="34" charset="0"/>
                <a:ea typeface="Source Serif Pro Semi Bold" pitchFamily="34" charset="-122"/>
                <a:cs typeface="Source Serif Pro Semi Bold" pitchFamily="34" charset="-120"/>
              </a:rPr>
              <a:t>Координатори</a:t>
            </a:r>
            <a:endParaRPr lang="en-US" sz="2050" dirty="0"/>
          </a:p>
        </p:txBody>
      </p:sp>
      <p:sp>
        <p:nvSpPr>
          <p:cNvPr id="12" name="Text 7"/>
          <p:cNvSpPr/>
          <p:nvPr/>
        </p:nvSpPr>
        <p:spPr>
          <a:xfrm>
            <a:off x="9616202" y="4422577"/>
            <a:ext cx="4045387" cy="1781770"/>
          </a:xfrm>
          <a:prstGeom prst="rect">
            <a:avLst/>
          </a:prstGeom>
          <a:noFill/>
          <a:ln/>
        </p:spPr>
        <p:txBody>
          <a:bodyPr wrap="square" lIns="0" tIns="0" rIns="0" bIns="0" rtlCol="0" anchor="t"/>
          <a:lstStyle/>
          <a:p>
            <a:pPr marL="0" indent="0" algn="just">
              <a:lnSpc>
                <a:spcPts val="2800"/>
              </a:lnSpc>
              <a:buNone/>
            </a:pPr>
            <a:r>
              <a:rPr lang="en-US" sz="1750" dirty="0">
                <a:solidFill>
                  <a:srgbClr val="272525"/>
                </a:solidFill>
                <a:latin typeface="Source Sans Pro" pitchFamily="34" charset="0"/>
                <a:ea typeface="Source Sans Pro" pitchFamily="34" charset="-122"/>
                <a:cs typeface="Source Sans Pro" pitchFamily="34" charset="-120"/>
              </a:rPr>
              <a:t>Координаторами заходів були Попова Г.В., Ющенко І.М., Петровська В.О., Музичко І.А</a:t>
            </a:r>
            <a:r>
              <a:rPr lang="en-US" sz="1750" dirty="0" smtClean="0">
                <a:solidFill>
                  <a:srgbClr val="272525"/>
                </a:solidFill>
                <a:latin typeface="Source Sans Pro" pitchFamily="34" charset="0"/>
                <a:ea typeface="Source Sans Pro" pitchFamily="34" charset="-122"/>
                <a:cs typeface="Source Sans Pro" pitchFamily="34" charset="-120"/>
              </a:rPr>
              <a:t>.,</a:t>
            </a:r>
            <a:r>
              <a:rPr lang="uk-UA" sz="1750" dirty="0" smtClean="0">
                <a:solidFill>
                  <a:srgbClr val="272525"/>
                </a:solidFill>
                <a:latin typeface="Source Sans Pro" pitchFamily="34" charset="0"/>
                <a:ea typeface="Source Sans Pro" pitchFamily="34" charset="-122"/>
                <a:cs typeface="Source Sans Pro" pitchFamily="34" charset="-120"/>
              </a:rPr>
              <a:t> Маслюк І.О.,</a:t>
            </a:r>
            <a:r>
              <a:rPr lang="en-US" sz="1750" dirty="0" smtClean="0">
                <a:solidFill>
                  <a:srgbClr val="272525"/>
                </a:solidFill>
                <a:latin typeface="Source Sans Pro" pitchFamily="34" charset="0"/>
                <a:ea typeface="Source Sans Pro" pitchFamily="34" charset="-122"/>
                <a:cs typeface="Source Sans Pro" pitchFamily="34" charset="-120"/>
              </a:rPr>
              <a:t> </a:t>
            </a:r>
            <a:r>
              <a:rPr lang="en-US" sz="1750" dirty="0">
                <a:solidFill>
                  <a:srgbClr val="272525"/>
                </a:solidFill>
                <a:latin typeface="Source Sans Pro" pitchFamily="34" charset="0"/>
                <a:ea typeface="Source Sans Pro" pitchFamily="34" charset="-122"/>
                <a:cs typeface="Source Sans Pro" pitchFamily="34" charset="-120"/>
              </a:rPr>
              <a:t>які забезпечили високий рівень організації та проведення всіх подій.</a:t>
            </a:r>
            <a:endParaRPr lang="en-US" sz="1750" dirty="0"/>
          </a:p>
        </p:txBody>
      </p:sp>
      <p:sp>
        <p:nvSpPr>
          <p:cNvPr id="13" name="Text 8"/>
          <p:cNvSpPr/>
          <p:nvPr/>
        </p:nvSpPr>
        <p:spPr>
          <a:xfrm>
            <a:off x="968693" y="6811328"/>
            <a:ext cx="12692896" cy="712708"/>
          </a:xfrm>
          <a:prstGeom prst="rect">
            <a:avLst/>
          </a:prstGeom>
          <a:noFill/>
          <a:ln/>
        </p:spPr>
        <p:txBody>
          <a:bodyPr wrap="square" lIns="0" tIns="0" rIns="0" bIns="0" rtlCol="0" anchor="t"/>
          <a:lstStyle/>
          <a:p>
            <a:pPr indent="446088"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Ці заходи сприяли формуванню професійних компетентностей здобувачів освіти та їхній успішній адаптації до майбутньої професійної діяльності.</a:t>
            </a:r>
            <a:endParaRPr lang="en-US" sz="2400" dirty="0"/>
          </a:p>
        </p:txBody>
      </p:sp>
      <p:pic>
        <p:nvPicPr>
          <p:cNvPr id="14" name="Picture 5" descr="CRCTR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2099" y="2606058"/>
            <a:ext cx="1493120" cy="18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274979" y="1052121"/>
            <a:ext cx="10088880" cy="726043"/>
          </a:xfrm>
          <a:prstGeom prst="rect">
            <a:avLst/>
          </a:prstGeom>
          <a:noFill/>
          <a:ln/>
        </p:spPr>
        <p:txBody>
          <a:bodyPr wrap="none" lIns="0" tIns="0" rIns="0" bIns="0" rtlCol="0" anchor="t"/>
          <a:lstStyle/>
          <a:p>
            <a:pPr marL="0" indent="0" algn="ctr">
              <a:lnSpc>
                <a:spcPts val="570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Участь у конференціях та семінарах</a:t>
            </a:r>
            <a:endParaRPr lang="en-US" sz="3600" b="1" dirty="0"/>
          </a:p>
        </p:txBody>
      </p:sp>
      <p:sp>
        <p:nvSpPr>
          <p:cNvPr id="3" name="Shape 1"/>
          <p:cNvSpPr/>
          <p:nvPr/>
        </p:nvSpPr>
        <p:spPr>
          <a:xfrm>
            <a:off x="968693" y="2380774"/>
            <a:ext cx="6223040" cy="2220516"/>
          </a:xfrm>
          <a:prstGeom prst="roundRect">
            <a:avLst>
              <a:gd name="adj" fmla="val 4670"/>
            </a:avLst>
          </a:prstGeom>
          <a:solidFill>
            <a:srgbClr val="F4D4F7"/>
          </a:solidFill>
          <a:ln w="15240">
            <a:solidFill>
              <a:srgbClr val="DABADD"/>
            </a:solidFill>
            <a:prstDash val="solid"/>
          </a:ln>
        </p:spPr>
      </p:sp>
      <p:sp>
        <p:nvSpPr>
          <p:cNvPr id="4" name="Text 2"/>
          <p:cNvSpPr/>
          <p:nvPr/>
        </p:nvSpPr>
        <p:spPr>
          <a:xfrm>
            <a:off x="1230749" y="2642830"/>
            <a:ext cx="3565446" cy="363141"/>
          </a:xfrm>
          <a:prstGeom prst="rect">
            <a:avLst/>
          </a:prstGeom>
          <a:noFill/>
          <a:ln/>
        </p:spPr>
        <p:txBody>
          <a:bodyPr wrap="none" lIns="0" tIns="0" rIns="0" bIns="0" rtlCol="0" anchor="t"/>
          <a:lstStyle/>
          <a:p>
            <a:pPr marL="0" indent="0" algn="l">
              <a:lnSpc>
                <a:spcPts val="2850"/>
              </a:lnSpc>
              <a:buNone/>
            </a:pPr>
            <a:r>
              <a:rPr lang="en-US" sz="2250" dirty="0">
                <a:solidFill>
                  <a:srgbClr val="272525"/>
                </a:solidFill>
                <a:latin typeface="Source Serif Pro Semi Bold" pitchFamily="34" charset="0"/>
                <a:ea typeface="Source Serif Pro Semi Bold" pitchFamily="34" charset="-122"/>
                <a:cs typeface="Source Serif Pro Semi Bold" pitchFamily="34" charset="-120"/>
              </a:rPr>
              <a:t>Обласні методоб'єднання</a:t>
            </a:r>
            <a:endParaRPr lang="en-US" sz="2250" dirty="0"/>
          </a:p>
        </p:txBody>
      </p:sp>
      <p:sp>
        <p:nvSpPr>
          <p:cNvPr id="5" name="Text 3"/>
          <p:cNvSpPr/>
          <p:nvPr/>
        </p:nvSpPr>
        <p:spPr>
          <a:xfrm>
            <a:off x="1230749" y="3154085"/>
            <a:ext cx="5698927" cy="1185148"/>
          </a:xfrm>
          <a:prstGeom prst="rect">
            <a:avLst/>
          </a:prstGeom>
          <a:noFill/>
          <a:ln/>
        </p:spPr>
        <p:txBody>
          <a:bodyPr wrap="square" lIns="0" tIns="0" rIns="0" bIns="0" rtlCol="0" anchor="t"/>
          <a:lstStyle/>
          <a:p>
            <a:pPr marL="0" indent="0" algn="l">
              <a:lnSpc>
                <a:spcPts val="3100"/>
              </a:lnSpc>
              <a:buNone/>
            </a:pPr>
            <a:r>
              <a:rPr lang="en-US" sz="1900" dirty="0">
                <a:solidFill>
                  <a:srgbClr val="272525"/>
                </a:solidFill>
                <a:latin typeface="Source Sans Pro" pitchFamily="34" charset="0"/>
                <a:ea typeface="Source Sans Pro" pitchFamily="34" charset="-122"/>
                <a:cs typeface="Source Sans Pro" pitchFamily="34" charset="-120"/>
              </a:rPr>
              <a:t>Викладачі брали активну участь у засіданнях ОМО. Це забезпечило обмін досвідом та професійний розвиток.</a:t>
            </a:r>
            <a:endParaRPr lang="en-US" sz="1900" dirty="0"/>
          </a:p>
        </p:txBody>
      </p:sp>
      <p:sp>
        <p:nvSpPr>
          <p:cNvPr id="6" name="Shape 4"/>
          <p:cNvSpPr/>
          <p:nvPr/>
        </p:nvSpPr>
        <p:spPr>
          <a:xfrm>
            <a:off x="7438549" y="2380774"/>
            <a:ext cx="6223040" cy="2220516"/>
          </a:xfrm>
          <a:prstGeom prst="roundRect">
            <a:avLst>
              <a:gd name="adj" fmla="val 4670"/>
            </a:avLst>
          </a:prstGeom>
          <a:solidFill>
            <a:srgbClr val="F4D4F7"/>
          </a:solidFill>
          <a:ln w="15240">
            <a:solidFill>
              <a:srgbClr val="DABADD"/>
            </a:solidFill>
            <a:prstDash val="solid"/>
          </a:ln>
        </p:spPr>
      </p:sp>
      <p:sp>
        <p:nvSpPr>
          <p:cNvPr id="7" name="Text 5"/>
          <p:cNvSpPr/>
          <p:nvPr/>
        </p:nvSpPr>
        <p:spPr>
          <a:xfrm>
            <a:off x="7700605" y="2642830"/>
            <a:ext cx="2906554" cy="363141"/>
          </a:xfrm>
          <a:prstGeom prst="rect">
            <a:avLst/>
          </a:prstGeom>
          <a:noFill/>
          <a:ln/>
        </p:spPr>
        <p:txBody>
          <a:bodyPr wrap="none" lIns="0" tIns="0" rIns="0" bIns="0" rtlCol="0" anchor="t"/>
          <a:lstStyle/>
          <a:p>
            <a:pPr marL="0" indent="0" algn="l">
              <a:lnSpc>
                <a:spcPts val="2850"/>
              </a:lnSpc>
              <a:buNone/>
            </a:pPr>
            <a:r>
              <a:rPr lang="en-US" sz="2250" dirty="0">
                <a:solidFill>
                  <a:srgbClr val="272525"/>
                </a:solidFill>
                <a:latin typeface="Source Serif Pro Semi Bold" pitchFamily="34" charset="0"/>
                <a:ea typeface="Source Serif Pro Semi Bold" pitchFamily="34" charset="-122"/>
                <a:cs typeface="Source Serif Pro Semi Bold" pitchFamily="34" charset="-120"/>
              </a:rPr>
              <a:t>Наукові конференції</a:t>
            </a:r>
            <a:endParaRPr lang="en-US" sz="2250" dirty="0"/>
          </a:p>
        </p:txBody>
      </p:sp>
      <p:sp>
        <p:nvSpPr>
          <p:cNvPr id="8" name="Text 6"/>
          <p:cNvSpPr/>
          <p:nvPr/>
        </p:nvSpPr>
        <p:spPr>
          <a:xfrm>
            <a:off x="7700605" y="3154085"/>
            <a:ext cx="5698927" cy="1185148"/>
          </a:xfrm>
          <a:prstGeom prst="rect">
            <a:avLst/>
          </a:prstGeom>
          <a:noFill/>
          <a:ln/>
        </p:spPr>
        <p:txBody>
          <a:bodyPr wrap="square" lIns="0" tIns="0" rIns="0" bIns="0" rtlCol="0" anchor="t"/>
          <a:lstStyle/>
          <a:p>
            <a:pPr marL="0" indent="0" algn="l">
              <a:lnSpc>
                <a:spcPts val="3100"/>
              </a:lnSpc>
              <a:buNone/>
            </a:pPr>
            <a:r>
              <a:rPr lang="en-US" sz="1900" dirty="0">
                <a:solidFill>
                  <a:srgbClr val="272525"/>
                </a:solidFill>
                <a:latin typeface="Source Sans Pro" pitchFamily="34" charset="0"/>
                <a:ea typeface="Source Sans Pro" pitchFamily="34" charset="-122"/>
                <a:cs typeface="Source Sans Pro" pitchFamily="34" charset="-120"/>
              </a:rPr>
              <a:t>Було подано тези та доповіді на всеукраїнські конференції. Це сприяло поширенню наукових здобутків.</a:t>
            </a:r>
            <a:endParaRPr lang="en-US" sz="1900" dirty="0"/>
          </a:p>
        </p:txBody>
      </p:sp>
      <p:sp>
        <p:nvSpPr>
          <p:cNvPr id="9" name="Shape 7"/>
          <p:cNvSpPr/>
          <p:nvPr/>
        </p:nvSpPr>
        <p:spPr>
          <a:xfrm>
            <a:off x="968693" y="4848106"/>
            <a:ext cx="6223040" cy="2220516"/>
          </a:xfrm>
          <a:prstGeom prst="roundRect">
            <a:avLst>
              <a:gd name="adj" fmla="val 4670"/>
            </a:avLst>
          </a:prstGeom>
          <a:solidFill>
            <a:srgbClr val="F4D4F7"/>
          </a:solidFill>
          <a:ln w="15240">
            <a:solidFill>
              <a:srgbClr val="DABADD"/>
            </a:solidFill>
            <a:prstDash val="solid"/>
          </a:ln>
        </p:spPr>
      </p:sp>
      <p:sp>
        <p:nvSpPr>
          <p:cNvPr id="10" name="Text 8"/>
          <p:cNvSpPr/>
          <p:nvPr/>
        </p:nvSpPr>
        <p:spPr>
          <a:xfrm>
            <a:off x="1230749" y="5110163"/>
            <a:ext cx="2904530" cy="363141"/>
          </a:xfrm>
          <a:prstGeom prst="rect">
            <a:avLst/>
          </a:prstGeom>
          <a:noFill/>
          <a:ln/>
        </p:spPr>
        <p:txBody>
          <a:bodyPr wrap="none" lIns="0" tIns="0" rIns="0" bIns="0" rtlCol="0" anchor="t"/>
          <a:lstStyle/>
          <a:p>
            <a:pPr marL="0" indent="0" algn="l">
              <a:lnSpc>
                <a:spcPts val="2850"/>
              </a:lnSpc>
              <a:buNone/>
            </a:pPr>
            <a:r>
              <a:rPr lang="en-US" sz="2250" dirty="0">
                <a:solidFill>
                  <a:srgbClr val="272525"/>
                </a:solidFill>
                <a:latin typeface="Source Serif Pro Semi Bold" pitchFamily="34" charset="0"/>
                <a:ea typeface="Source Serif Pro Semi Bold" pitchFamily="34" charset="-122"/>
                <a:cs typeface="Source Serif Pro Semi Bold" pitchFamily="34" charset="-120"/>
              </a:rPr>
              <a:t>Актуальні вебінари</a:t>
            </a:r>
            <a:endParaRPr lang="en-US" sz="2250" dirty="0"/>
          </a:p>
        </p:txBody>
      </p:sp>
      <p:sp>
        <p:nvSpPr>
          <p:cNvPr id="11" name="Text 9"/>
          <p:cNvSpPr/>
          <p:nvPr/>
        </p:nvSpPr>
        <p:spPr>
          <a:xfrm>
            <a:off x="1230749" y="5621417"/>
            <a:ext cx="5698927" cy="790099"/>
          </a:xfrm>
          <a:prstGeom prst="rect">
            <a:avLst/>
          </a:prstGeom>
          <a:noFill/>
          <a:ln/>
        </p:spPr>
        <p:txBody>
          <a:bodyPr wrap="square" lIns="0" tIns="0" rIns="0" bIns="0" rtlCol="0" anchor="t"/>
          <a:lstStyle/>
          <a:p>
            <a:pPr marL="0" indent="0" algn="l">
              <a:lnSpc>
                <a:spcPts val="3100"/>
              </a:lnSpc>
              <a:buNone/>
            </a:pPr>
            <a:r>
              <a:rPr lang="en-US" sz="1900" dirty="0">
                <a:solidFill>
                  <a:srgbClr val="272525"/>
                </a:solidFill>
                <a:latin typeface="Source Sans Pro" pitchFamily="34" charset="0"/>
                <a:ea typeface="Source Sans Pro" pitchFamily="34" charset="-122"/>
                <a:cs typeface="Source Sans Pro" pitchFamily="34" charset="-120"/>
              </a:rPr>
              <a:t>Участь у вебінарах НБУ та інших заходах поглибила знання. Вивчалися сучасні тренди економіки.</a:t>
            </a:r>
            <a:endParaRPr lang="en-US" sz="1900" dirty="0"/>
          </a:p>
        </p:txBody>
      </p:sp>
      <p:sp>
        <p:nvSpPr>
          <p:cNvPr id="12" name="Shape 10"/>
          <p:cNvSpPr/>
          <p:nvPr/>
        </p:nvSpPr>
        <p:spPr>
          <a:xfrm>
            <a:off x="7438549" y="4848106"/>
            <a:ext cx="6223040" cy="2220516"/>
          </a:xfrm>
          <a:prstGeom prst="roundRect">
            <a:avLst>
              <a:gd name="adj" fmla="val 4670"/>
            </a:avLst>
          </a:prstGeom>
          <a:solidFill>
            <a:srgbClr val="F4D4F7"/>
          </a:solidFill>
          <a:ln w="15240">
            <a:solidFill>
              <a:srgbClr val="DABADD"/>
            </a:solidFill>
            <a:prstDash val="solid"/>
          </a:ln>
        </p:spPr>
      </p:sp>
      <p:sp>
        <p:nvSpPr>
          <p:cNvPr id="13" name="Text 11"/>
          <p:cNvSpPr/>
          <p:nvPr/>
        </p:nvSpPr>
        <p:spPr>
          <a:xfrm>
            <a:off x="7700605" y="5132472"/>
            <a:ext cx="3020378" cy="363141"/>
          </a:xfrm>
          <a:prstGeom prst="rect">
            <a:avLst/>
          </a:prstGeom>
          <a:noFill/>
          <a:ln/>
        </p:spPr>
        <p:txBody>
          <a:bodyPr wrap="none" lIns="0" tIns="0" rIns="0" bIns="0" rtlCol="0" anchor="t"/>
          <a:lstStyle/>
          <a:p>
            <a:pPr marL="0" indent="0" algn="l">
              <a:lnSpc>
                <a:spcPts val="2850"/>
              </a:lnSpc>
              <a:buNone/>
            </a:pPr>
            <a:r>
              <a:rPr lang="en-US" sz="2250" dirty="0">
                <a:solidFill>
                  <a:srgbClr val="272525"/>
                </a:solidFill>
                <a:latin typeface="Source Serif Pro Semi Bold" pitchFamily="34" charset="0"/>
                <a:ea typeface="Source Serif Pro Semi Bold" pitchFamily="34" charset="-122"/>
                <a:cs typeface="Source Serif Pro Semi Bold" pitchFamily="34" charset="-120"/>
              </a:rPr>
              <a:t>Організаторська роль</a:t>
            </a:r>
            <a:endParaRPr lang="en-US" sz="2250" dirty="0"/>
          </a:p>
        </p:txBody>
      </p:sp>
      <p:sp>
        <p:nvSpPr>
          <p:cNvPr id="14" name="Text 12"/>
          <p:cNvSpPr/>
          <p:nvPr/>
        </p:nvSpPr>
        <p:spPr>
          <a:xfrm>
            <a:off x="7700605" y="5621417"/>
            <a:ext cx="5698927" cy="1185148"/>
          </a:xfrm>
          <a:prstGeom prst="rect">
            <a:avLst/>
          </a:prstGeom>
          <a:noFill/>
          <a:ln/>
        </p:spPr>
        <p:txBody>
          <a:bodyPr wrap="square" lIns="0" tIns="0" rIns="0" bIns="0" rtlCol="0" anchor="t"/>
          <a:lstStyle/>
          <a:p>
            <a:pPr marL="0" indent="0" algn="l">
              <a:lnSpc>
                <a:spcPts val="3100"/>
              </a:lnSpc>
              <a:buNone/>
            </a:pPr>
            <a:r>
              <a:rPr lang="en-US" sz="1900" dirty="0">
                <a:solidFill>
                  <a:srgbClr val="272525"/>
                </a:solidFill>
                <a:latin typeface="Source Sans Pro" pitchFamily="34" charset="0"/>
                <a:ea typeface="Source Sans Pro" pitchFamily="34" charset="-122"/>
                <a:cs typeface="Source Sans Pro" pitchFamily="34" charset="-120"/>
              </a:rPr>
              <a:t>Деякі викладачі виступили організаторами та доповідачами. Це підтвердило їхній високий професіоналізм.</a:t>
            </a:r>
            <a:endParaRPr lang="en-US" sz="1900" dirty="0"/>
          </a:p>
        </p:txBody>
      </p:sp>
      <p:pic>
        <p:nvPicPr>
          <p:cNvPr id="15" name="Picture 153" descr="64393"/>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47305" y="697592"/>
            <a:ext cx="17668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2959060" y="570037"/>
            <a:ext cx="9178171" cy="689015"/>
          </a:xfrm>
          <a:prstGeom prst="rect">
            <a:avLst/>
          </a:prstGeom>
          <a:noFill/>
          <a:ln/>
        </p:spPr>
        <p:txBody>
          <a:bodyPr wrap="none" lIns="0" tIns="0" rIns="0" bIns="0" rtlCol="0" anchor="t"/>
          <a:lstStyle/>
          <a:p>
            <a:pPr marL="0" indent="0" algn="ctr">
              <a:lnSpc>
                <a:spcPts val="5400"/>
              </a:lnSpc>
              <a:buNone/>
            </a:pPr>
            <a:r>
              <a:rPr lang="ru-RU" sz="3600" b="1" dirty="0">
                <a:solidFill>
                  <a:srgbClr val="D73AD7"/>
                </a:solidFill>
                <a:latin typeface="Source Serif Pro Semi Bold" pitchFamily="34" charset="0"/>
                <a:ea typeface="Source Serif Pro Semi Bold" pitchFamily="34" charset="-122"/>
                <a:cs typeface="Source Serif Pro Semi Bold" pitchFamily="34" charset="-120"/>
              </a:rPr>
              <a:t>В</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исновки</a:t>
            </a:r>
            <a:r>
              <a:rPr lang="en-US" sz="3600" b="1" dirty="0" smtClean="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та перспективи</a:t>
            </a:r>
            <a:endParaRPr lang="en-US" sz="3600" b="1" dirty="0"/>
          </a:p>
        </p:txBody>
      </p:sp>
      <p:sp>
        <p:nvSpPr>
          <p:cNvPr id="3" name="Shape 1"/>
          <p:cNvSpPr/>
          <p:nvPr/>
        </p:nvSpPr>
        <p:spPr>
          <a:xfrm>
            <a:off x="7299841" y="1801773"/>
            <a:ext cx="30480" cy="5783937"/>
          </a:xfrm>
          <a:prstGeom prst="roundRect">
            <a:avLst>
              <a:gd name="adj" fmla="val 322860"/>
            </a:avLst>
          </a:prstGeom>
          <a:solidFill>
            <a:srgbClr val="DABADD"/>
          </a:solidFill>
          <a:ln/>
        </p:spPr>
      </p:sp>
      <p:sp>
        <p:nvSpPr>
          <p:cNvPr id="4" name="Shape 2"/>
          <p:cNvSpPr/>
          <p:nvPr/>
        </p:nvSpPr>
        <p:spPr>
          <a:xfrm>
            <a:off x="6379190" y="2050018"/>
            <a:ext cx="702826" cy="30480"/>
          </a:xfrm>
          <a:prstGeom prst="roundRect">
            <a:avLst>
              <a:gd name="adj" fmla="val 322860"/>
            </a:avLst>
          </a:prstGeom>
          <a:solidFill>
            <a:srgbClr val="DABADD"/>
          </a:solidFill>
          <a:ln/>
        </p:spPr>
      </p:sp>
      <p:sp>
        <p:nvSpPr>
          <p:cNvPr id="5" name="Shape 3"/>
          <p:cNvSpPr/>
          <p:nvPr/>
        </p:nvSpPr>
        <p:spPr>
          <a:xfrm>
            <a:off x="7051536" y="1801773"/>
            <a:ext cx="527090" cy="527090"/>
          </a:xfrm>
          <a:prstGeom prst="roundRect">
            <a:avLst>
              <a:gd name="adj" fmla="val 18670"/>
            </a:avLst>
          </a:prstGeom>
          <a:solidFill>
            <a:srgbClr val="F4D4F7"/>
          </a:solidFill>
          <a:ln w="7620">
            <a:solidFill>
              <a:srgbClr val="DABADD"/>
            </a:solidFill>
            <a:prstDash val="solid"/>
          </a:ln>
        </p:spPr>
      </p:sp>
      <p:sp>
        <p:nvSpPr>
          <p:cNvPr id="6" name="Text 4"/>
          <p:cNvSpPr/>
          <p:nvPr/>
        </p:nvSpPr>
        <p:spPr>
          <a:xfrm>
            <a:off x="7149644" y="1858566"/>
            <a:ext cx="330756" cy="413385"/>
          </a:xfrm>
          <a:prstGeom prst="rect">
            <a:avLst/>
          </a:prstGeom>
          <a:noFill/>
          <a:ln/>
        </p:spPr>
        <p:txBody>
          <a:bodyPr wrap="none" lIns="0" tIns="0" rIns="0" bIns="0" rtlCol="0" anchor="t"/>
          <a:lstStyle/>
          <a:p>
            <a:pPr marL="0" indent="0" algn="ctr">
              <a:lnSpc>
                <a:spcPts val="2600"/>
              </a:lnSpc>
              <a:buNone/>
            </a:pPr>
            <a:r>
              <a:rPr lang="en-US" sz="260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00" dirty="0"/>
          </a:p>
        </p:txBody>
      </p:sp>
      <p:sp>
        <p:nvSpPr>
          <p:cNvPr id="7" name="Text 5"/>
          <p:cNvSpPr/>
          <p:nvPr/>
        </p:nvSpPr>
        <p:spPr>
          <a:xfrm>
            <a:off x="3326249" y="1882259"/>
            <a:ext cx="2817376" cy="344448"/>
          </a:xfrm>
          <a:prstGeom prst="rect">
            <a:avLst/>
          </a:prstGeom>
          <a:noFill/>
          <a:ln/>
        </p:spPr>
        <p:txBody>
          <a:bodyPr wrap="none" lIns="0" tIns="0" rIns="0" bIns="0" rtlCol="0" anchor="t"/>
          <a:lstStyle/>
          <a:p>
            <a:pPr marL="0" indent="0" algn="r">
              <a:lnSpc>
                <a:spcPts val="2700"/>
              </a:lnSpc>
              <a:buNone/>
            </a:pPr>
            <a:r>
              <a:rPr lang="en-US" sz="2150" dirty="0">
                <a:solidFill>
                  <a:srgbClr val="272525"/>
                </a:solidFill>
                <a:latin typeface="Source Serif Pro Semi Bold" pitchFamily="34" charset="0"/>
                <a:ea typeface="Source Serif Pro Semi Bold" pitchFamily="34" charset="-122"/>
                <a:cs typeface="Source Serif Pro Semi Bold" pitchFamily="34" charset="-120"/>
              </a:rPr>
              <a:t>Висока ефективність</a:t>
            </a:r>
            <a:endParaRPr lang="en-US" sz="2150" dirty="0"/>
          </a:p>
        </p:txBody>
      </p:sp>
      <p:sp>
        <p:nvSpPr>
          <p:cNvPr id="8" name="Text 6"/>
          <p:cNvSpPr/>
          <p:nvPr/>
        </p:nvSpPr>
        <p:spPr>
          <a:xfrm>
            <a:off x="968693" y="2367201"/>
            <a:ext cx="5174933" cy="749617"/>
          </a:xfrm>
          <a:prstGeom prst="rect">
            <a:avLst/>
          </a:prstGeom>
          <a:noFill/>
          <a:ln/>
        </p:spPr>
        <p:txBody>
          <a:bodyPr wrap="square" lIns="0" tIns="0" rIns="0" bIns="0" rtlCol="0" anchor="t"/>
          <a:lstStyle/>
          <a:p>
            <a:pPr marL="0" indent="0" algn="r">
              <a:lnSpc>
                <a:spcPts val="2950"/>
              </a:lnSpc>
              <a:buNone/>
            </a:pPr>
            <a:r>
              <a:rPr lang="en-US" sz="1800" dirty="0">
                <a:solidFill>
                  <a:srgbClr val="272525"/>
                </a:solidFill>
                <a:latin typeface="Source Sans Pro" pitchFamily="34" charset="0"/>
                <a:ea typeface="Source Sans Pro" pitchFamily="34" charset="-122"/>
                <a:cs typeface="Source Sans Pro" pitchFamily="34" charset="-120"/>
              </a:rPr>
              <a:t>Методична робота була цілісною та відповідала сучасним освітнім вимогам.</a:t>
            </a:r>
            <a:endParaRPr lang="en-US" sz="1800" dirty="0"/>
          </a:p>
        </p:txBody>
      </p:sp>
      <p:sp>
        <p:nvSpPr>
          <p:cNvPr id="9" name="Shape 7"/>
          <p:cNvSpPr/>
          <p:nvPr/>
        </p:nvSpPr>
        <p:spPr>
          <a:xfrm>
            <a:off x="7548146" y="3455670"/>
            <a:ext cx="702826" cy="30480"/>
          </a:xfrm>
          <a:prstGeom prst="roundRect">
            <a:avLst>
              <a:gd name="adj" fmla="val 322860"/>
            </a:avLst>
          </a:prstGeom>
          <a:solidFill>
            <a:srgbClr val="DABADD"/>
          </a:solidFill>
          <a:ln/>
        </p:spPr>
      </p:sp>
      <p:sp>
        <p:nvSpPr>
          <p:cNvPr id="10" name="Shape 8"/>
          <p:cNvSpPr/>
          <p:nvPr/>
        </p:nvSpPr>
        <p:spPr>
          <a:xfrm>
            <a:off x="7051536" y="3207425"/>
            <a:ext cx="527090" cy="527090"/>
          </a:xfrm>
          <a:prstGeom prst="roundRect">
            <a:avLst>
              <a:gd name="adj" fmla="val 18670"/>
            </a:avLst>
          </a:prstGeom>
          <a:solidFill>
            <a:srgbClr val="F4D4F7"/>
          </a:solidFill>
          <a:ln w="7620">
            <a:solidFill>
              <a:srgbClr val="DABADD"/>
            </a:solidFill>
            <a:prstDash val="solid"/>
          </a:ln>
        </p:spPr>
      </p:sp>
      <p:sp>
        <p:nvSpPr>
          <p:cNvPr id="11" name="Text 9"/>
          <p:cNvSpPr/>
          <p:nvPr/>
        </p:nvSpPr>
        <p:spPr>
          <a:xfrm>
            <a:off x="7149644" y="3264218"/>
            <a:ext cx="330756" cy="413385"/>
          </a:xfrm>
          <a:prstGeom prst="rect">
            <a:avLst/>
          </a:prstGeom>
          <a:noFill/>
          <a:ln/>
        </p:spPr>
        <p:txBody>
          <a:bodyPr wrap="none" lIns="0" tIns="0" rIns="0" bIns="0" rtlCol="0" anchor="t"/>
          <a:lstStyle/>
          <a:p>
            <a:pPr marL="0" indent="0" algn="ctr">
              <a:lnSpc>
                <a:spcPts val="2600"/>
              </a:lnSpc>
              <a:buNone/>
            </a:pPr>
            <a:r>
              <a:rPr lang="en-US" sz="260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00" dirty="0"/>
          </a:p>
        </p:txBody>
      </p:sp>
      <p:sp>
        <p:nvSpPr>
          <p:cNvPr id="12" name="Text 10"/>
          <p:cNvSpPr/>
          <p:nvPr/>
        </p:nvSpPr>
        <p:spPr>
          <a:xfrm>
            <a:off x="8486537" y="3287911"/>
            <a:ext cx="3154085" cy="344448"/>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Source Serif Pro Semi Bold" pitchFamily="34" charset="0"/>
                <a:ea typeface="Source Serif Pro Semi Bold" pitchFamily="34" charset="-122"/>
                <a:cs typeface="Source Serif Pro Semi Bold" pitchFamily="34" charset="-120"/>
              </a:rPr>
              <a:t>Інноваційний розвиток</a:t>
            </a:r>
            <a:endParaRPr lang="en-US" sz="2150" dirty="0"/>
          </a:p>
        </p:txBody>
      </p:sp>
      <p:sp>
        <p:nvSpPr>
          <p:cNvPr id="13" name="Text 11"/>
          <p:cNvSpPr/>
          <p:nvPr/>
        </p:nvSpPr>
        <p:spPr>
          <a:xfrm>
            <a:off x="8486537" y="3772852"/>
            <a:ext cx="5175052" cy="749617"/>
          </a:xfrm>
          <a:prstGeom prst="rect">
            <a:avLst/>
          </a:prstGeom>
          <a:noFill/>
          <a:ln/>
        </p:spPr>
        <p:txBody>
          <a:bodyPr wrap="square" lIns="0" tIns="0" rIns="0" bIns="0" rtlCol="0" anchor="t"/>
          <a:lstStyle/>
          <a:p>
            <a:pPr marL="0" indent="0" algn="l">
              <a:lnSpc>
                <a:spcPts val="2950"/>
              </a:lnSpc>
              <a:buNone/>
            </a:pPr>
            <a:r>
              <a:rPr lang="en-US" sz="1800" dirty="0">
                <a:solidFill>
                  <a:srgbClr val="272525"/>
                </a:solidFill>
                <a:latin typeface="Source Sans Pro" pitchFamily="34" charset="0"/>
                <a:ea typeface="Source Sans Pro" pitchFamily="34" charset="-122"/>
                <a:cs typeface="Source Sans Pro" pitchFamily="34" charset="-120"/>
              </a:rPr>
              <a:t>Оновлено програми, впроваджено технології, розвинуто цифрові та фінансові компетентності.</a:t>
            </a:r>
            <a:endParaRPr lang="en-US" sz="1800" dirty="0"/>
          </a:p>
        </p:txBody>
      </p:sp>
      <p:sp>
        <p:nvSpPr>
          <p:cNvPr id="14" name="Shape 12"/>
          <p:cNvSpPr/>
          <p:nvPr/>
        </p:nvSpPr>
        <p:spPr>
          <a:xfrm>
            <a:off x="6379190" y="4667369"/>
            <a:ext cx="702826" cy="30480"/>
          </a:xfrm>
          <a:prstGeom prst="roundRect">
            <a:avLst>
              <a:gd name="adj" fmla="val 322860"/>
            </a:avLst>
          </a:prstGeom>
          <a:solidFill>
            <a:srgbClr val="DABADD"/>
          </a:solidFill>
          <a:ln/>
        </p:spPr>
      </p:sp>
      <p:sp>
        <p:nvSpPr>
          <p:cNvPr id="15" name="Shape 13"/>
          <p:cNvSpPr/>
          <p:nvPr/>
        </p:nvSpPr>
        <p:spPr>
          <a:xfrm>
            <a:off x="7051536" y="4419124"/>
            <a:ext cx="527090" cy="527090"/>
          </a:xfrm>
          <a:prstGeom prst="roundRect">
            <a:avLst>
              <a:gd name="adj" fmla="val 18670"/>
            </a:avLst>
          </a:prstGeom>
          <a:solidFill>
            <a:srgbClr val="F4D4F7"/>
          </a:solidFill>
          <a:ln w="7620">
            <a:solidFill>
              <a:srgbClr val="DABADD"/>
            </a:solidFill>
            <a:prstDash val="solid"/>
          </a:ln>
        </p:spPr>
      </p:sp>
      <p:sp>
        <p:nvSpPr>
          <p:cNvPr id="16" name="Text 14"/>
          <p:cNvSpPr/>
          <p:nvPr/>
        </p:nvSpPr>
        <p:spPr>
          <a:xfrm>
            <a:off x="7149644" y="4475917"/>
            <a:ext cx="330756" cy="413385"/>
          </a:xfrm>
          <a:prstGeom prst="rect">
            <a:avLst/>
          </a:prstGeom>
          <a:noFill/>
          <a:ln/>
        </p:spPr>
        <p:txBody>
          <a:bodyPr wrap="none" lIns="0" tIns="0" rIns="0" bIns="0" rtlCol="0" anchor="t"/>
          <a:lstStyle/>
          <a:p>
            <a:pPr marL="0" indent="0" algn="ctr">
              <a:lnSpc>
                <a:spcPts val="2600"/>
              </a:lnSpc>
              <a:buNone/>
            </a:pPr>
            <a:r>
              <a:rPr lang="en-US" sz="260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00" dirty="0"/>
          </a:p>
        </p:txBody>
      </p:sp>
      <p:sp>
        <p:nvSpPr>
          <p:cNvPr id="17" name="Text 15"/>
          <p:cNvSpPr/>
          <p:nvPr/>
        </p:nvSpPr>
        <p:spPr>
          <a:xfrm>
            <a:off x="3387209" y="4499610"/>
            <a:ext cx="2756416" cy="344448"/>
          </a:xfrm>
          <a:prstGeom prst="rect">
            <a:avLst/>
          </a:prstGeom>
          <a:noFill/>
          <a:ln/>
        </p:spPr>
        <p:txBody>
          <a:bodyPr wrap="none" lIns="0" tIns="0" rIns="0" bIns="0" rtlCol="0" anchor="t"/>
          <a:lstStyle/>
          <a:p>
            <a:pPr marL="0" indent="0" algn="r">
              <a:lnSpc>
                <a:spcPts val="2700"/>
              </a:lnSpc>
              <a:buNone/>
            </a:pPr>
            <a:r>
              <a:rPr lang="en-US" sz="2150" dirty="0">
                <a:solidFill>
                  <a:srgbClr val="272525"/>
                </a:solidFill>
                <a:latin typeface="Source Serif Pro Semi Bold" pitchFamily="34" charset="0"/>
                <a:ea typeface="Source Serif Pro Semi Bold" pitchFamily="34" charset="-122"/>
                <a:cs typeface="Source Serif Pro Semi Bold" pitchFamily="34" charset="-120"/>
              </a:rPr>
              <a:t>Професійний ріст</a:t>
            </a:r>
            <a:endParaRPr lang="en-US" sz="2150" dirty="0"/>
          </a:p>
        </p:txBody>
      </p:sp>
      <p:sp>
        <p:nvSpPr>
          <p:cNvPr id="18" name="Text 16"/>
          <p:cNvSpPr/>
          <p:nvPr/>
        </p:nvSpPr>
        <p:spPr>
          <a:xfrm>
            <a:off x="968693" y="4984552"/>
            <a:ext cx="5174933" cy="749617"/>
          </a:xfrm>
          <a:prstGeom prst="rect">
            <a:avLst/>
          </a:prstGeom>
          <a:noFill/>
          <a:ln/>
        </p:spPr>
        <p:txBody>
          <a:bodyPr wrap="square" lIns="0" tIns="0" rIns="0" bIns="0" rtlCol="0" anchor="t"/>
          <a:lstStyle/>
          <a:p>
            <a:pPr marL="0" indent="0" algn="r">
              <a:lnSpc>
                <a:spcPts val="2950"/>
              </a:lnSpc>
              <a:buNone/>
            </a:pPr>
            <a:r>
              <a:rPr lang="en-US" sz="1800" dirty="0">
                <a:solidFill>
                  <a:srgbClr val="272525"/>
                </a:solidFill>
                <a:latin typeface="Source Sans Pro" pitchFamily="34" charset="0"/>
                <a:ea typeface="Source Sans Pro" pitchFamily="34" charset="-122"/>
                <a:cs typeface="Source Sans Pro" pitchFamily="34" charset="-120"/>
              </a:rPr>
              <a:t>Зросла участь викладачів у наукових заходах та проєктах, підтверджуючи професіоналізм.</a:t>
            </a:r>
            <a:endParaRPr lang="en-US" sz="1800" dirty="0"/>
          </a:p>
        </p:txBody>
      </p:sp>
      <p:sp>
        <p:nvSpPr>
          <p:cNvPr id="19" name="Shape 17"/>
          <p:cNvSpPr/>
          <p:nvPr/>
        </p:nvSpPr>
        <p:spPr>
          <a:xfrm>
            <a:off x="7548146" y="5879068"/>
            <a:ext cx="702826" cy="30480"/>
          </a:xfrm>
          <a:prstGeom prst="roundRect">
            <a:avLst>
              <a:gd name="adj" fmla="val 322860"/>
            </a:avLst>
          </a:prstGeom>
          <a:solidFill>
            <a:srgbClr val="DABADD"/>
          </a:solidFill>
          <a:ln/>
        </p:spPr>
      </p:sp>
      <p:sp>
        <p:nvSpPr>
          <p:cNvPr id="20" name="Shape 18"/>
          <p:cNvSpPr/>
          <p:nvPr/>
        </p:nvSpPr>
        <p:spPr>
          <a:xfrm>
            <a:off x="7051536" y="5630823"/>
            <a:ext cx="527090" cy="527090"/>
          </a:xfrm>
          <a:prstGeom prst="roundRect">
            <a:avLst>
              <a:gd name="adj" fmla="val 18670"/>
            </a:avLst>
          </a:prstGeom>
          <a:solidFill>
            <a:srgbClr val="F4D4F7"/>
          </a:solidFill>
          <a:ln w="7620">
            <a:solidFill>
              <a:srgbClr val="DABADD"/>
            </a:solidFill>
            <a:prstDash val="solid"/>
          </a:ln>
        </p:spPr>
      </p:sp>
      <p:sp>
        <p:nvSpPr>
          <p:cNvPr id="21" name="Text 19"/>
          <p:cNvSpPr/>
          <p:nvPr/>
        </p:nvSpPr>
        <p:spPr>
          <a:xfrm>
            <a:off x="7149644" y="5687616"/>
            <a:ext cx="330756" cy="413385"/>
          </a:xfrm>
          <a:prstGeom prst="rect">
            <a:avLst/>
          </a:prstGeom>
          <a:noFill/>
          <a:ln/>
        </p:spPr>
        <p:txBody>
          <a:bodyPr wrap="none" lIns="0" tIns="0" rIns="0" bIns="0" rtlCol="0" anchor="t"/>
          <a:lstStyle/>
          <a:p>
            <a:pPr marL="0" indent="0" algn="ctr">
              <a:lnSpc>
                <a:spcPts val="2600"/>
              </a:lnSpc>
              <a:buNone/>
            </a:pPr>
            <a:r>
              <a:rPr lang="en-US" sz="260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00" dirty="0"/>
          </a:p>
        </p:txBody>
      </p:sp>
      <p:sp>
        <p:nvSpPr>
          <p:cNvPr id="22" name="Text 20"/>
          <p:cNvSpPr/>
          <p:nvPr/>
        </p:nvSpPr>
        <p:spPr>
          <a:xfrm>
            <a:off x="8486537" y="5711309"/>
            <a:ext cx="2756416" cy="344448"/>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Source Serif Pro Semi Bold" pitchFamily="34" charset="0"/>
                <a:ea typeface="Source Serif Pro Semi Bold" pitchFamily="34" charset="-122"/>
                <a:cs typeface="Source Serif Pro Semi Bold" pitchFamily="34" charset="-120"/>
              </a:rPr>
              <a:t>Майбутні фахівці</a:t>
            </a:r>
            <a:endParaRPr lang="en-US" sz="2150" dirty="0"/>
          </a:p>
        </p:txBody>
      </p:sp>
      <p:sp>
        <p:nvSpPr>
          <p:cNvPr id="23" name="Text 21"/>
          <p:cNvSpPr/>
          <p:nvPr/>
        </p:nvSpPr>
        <p:spPr>
          <a:xfrm>
            <a:off x="8486537" y="6196251"/>
            <a:ext cx="5175052" cy="749617"/>
          </a:xfrm>
          <a:prstGeom prst="rect">
            <a:avLst/>
          </a:prstGeom>
          <a:noFill/>
          <a:ln/>
        </p:spPr>
        <p:txBody>
          <a:bodyPr wrap="square" lIns="0" tIns="0" rIns="0" bIns="0" rtlCol="0" anchor="t"/>
          <a:lstStyle/>
          <a:p>
            <a:pPr marL="0" indent="0" algn="l">
              <a:lnSpc>
                <a:spcPts val="2950"/>
              </a:lnSpc>
              <a:buNone/>
            </a:pPr>
            <a:r>
              <a:rPr lang="en-US" sz="1800" dirty="0">
                <a:solidFill>
                  <a:srgbClr val="272525"/>
                </a:solidFill>
                <a:latin typeface="Source Sans Pro" pitchFamily="34" charset="0"/>
                <a:ea typeface="Source Sans Pro" pitchFamily="34" charset="-122"/>
                <a:cs typeface="Source Sans Pro" pitchFamily="34" charset="-120"/>
              </a:rPr>
              <a:t>Комісія готує фахівців, здатних адаптуватися до сучасного конкурентного середовища.</a:t>
            </a:r>
            <a:endParaRPr lang="en-US" sz="1800" dirty="0"/>
          </a:p>
        </p:txBody>
      </p:sp>
      <p:pic>
        <p:nvPicPr>
          <p:cNvPr id="24" name="Picture 158" descr="17"/>
          <p:cNvPicPr>
            <a:picLocks noChangeAspect="1" noChangeArrowheads="1"/>
          </p:cNvPicPr>
          <p:nvPr/>
        </p:nvPicPr>
        <p:blipFill>
          <a:blip r:embed="rId3">
            <a:extLst>
              <a:ext uri="{28A0092B-C50C-407E-A947-70E740481C1C}">
                <a14:useLocalDpi xmlns:a14="http://schemas.microsoft.com/office/drawing/2010/main" val="0"/>
              </a:ext>
            </a:extLst>
          </a:blip>
          <a:srcRect l="15427" b="18898"/>
          <a:stretch>
            <a:fillRect/>
          </a:stretch>
        </p:blipFill>
        <p:spPr bwMode="auto">
          <a:xfrm>
            <a:off x="12251861" y="-272444"/>
            <a:ext cx="241776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CRCTR4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5155" y="351796"/>
            <a:ext cx="72707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80">
                                          <p:stCondLst>
                                            <p:cond delay="0"/>
                                          </p:stCondLst>
                                        </p:cTn>
                                        <p:tgtEl>
                                          <p:spTgt spid="25"/>
                                        </p:tgtEl>
                                      </p:cBhvr>
                                    </p:animEffect>
                                    <p:anim calcmode="lin" valueType="num">
                                      <p:cBhvr>
                                        <p:cTn id="2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 dur="26">
                                          <p:stCondLst>
                                            <p:cond delay="650"/>
                                          </p:stCondLst>
                                        </p:cTn>
                                        <p:tgtEl>
                                          <p:spTgt spid="25"/>
                                        </p:tgtEl>
                                      </p:cBhvr>
                                      <p:to x="100000" y="60000"/>
                                    </p:animScale>
                                    <p:animScale>
                                      <p:cBhvr>
                                        <p:cTn id="30" dur="166" decel="50000">
                                          <p:stCondLst>
                                            <p:cond delay="676"/>
                                          </p:stCondLst>
                                        </p:cTn>
                                        <p:tgtEl>
                                          <p:spTgt spid="25"/>
                                        </p:tgtEl>
                                      </p:cBhvr>
                                      <p:to x="100000" y="100000"/>
                                    </p:animScale>
                                    <p:animScale>
                                      <p:cBhvr>
                                        <p:cTn id="31" dur="26">
                                          <p:stCondLst>
                                            <p:cond delay="1312"/>
                                          </p:stCondLst>
                                        </p:cTn>
                                        <p:tgtEl>
                                          <p:spTgt spid="25"/>
                                        </p:tgtEl>
                                      </p:cBhvr>
                                      <p:to x="100000" y="80000"/>
                                    </p:animScale>
                                    <p:animScale>
                                      <p:cBhvr>
                                        <p:cTn id="32" dur="166" decel="50000">
                                          <p:stCondLst>
                                            <p:cond delay="1338"/>
                                          </p:stCondLst>
                                        </p:cTn>
                                        <p:tgtEl>
                                          <p:spTgt spid="25"/>
                                        </p:tgtEl>
                                      </p:cBhvr>
                                      <p:to x="100000" y="100000"/>
                                    </p:animScale>
                                    <p:animScale>
                                      <p:cBhvr>
                                        <p:cTn id="33" dur="26">
                                          <p:stCondLst>
                                            <p:cond delay="1642"/>
                                          </p:stCondLst>
                                        </p:cTn>
                                        <p:tgtEl>
                                          <p:spTgt spid="25"/>
                                        </p:tgtEl>
                                      </p:cBhvr>
                                      <p:to x="100000" y="90000"/>
                                    </p:animScale>
                                    <p:animScale>
                                      <p:cBhvr>
                                        <p:cTn id="34" dur="166" decel="50000">
                                          <p:stCondLst>
                                            <p:cond delay="1668"/>
                                          </p:stCondLst>
                                        </p:cTn>
                                        <p:tgtEl>
                                          <p:spTgt spid="25"/>
                                        </p:tgtEl>
                                      </p:cBhvr>
                                      <p:to x="100000" y="100000"/>
                                    </p:animScale>
                                    <p:animScale>
                                      <p:cBhvr>
                                        <p:cTn id="35" dur="26">
                                          <p:stCondLst>
                                            <p:cond delay="1808"/>
                                          </p:stCondLst>
                                        </p:cTn>
                                        <p:tgtEl>
                                          <p:spTgt spid="25"/>
                                        </p:tgtEl>
                                      </p:cBhvr>
                                      <p:to x="100000" y="95000"/>
                                    </p:animScale>
                                    <p:animScale>
                                      <p:cBhvr>
                                        <p:cTn id="36"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78" y="165101"/>
            <a:ext cx="4773936" cy="436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571" y="2516301"/>
            <a:ext cx="4679691" cy="34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8232" y="4755923"/>
            <a:ext cx="4699139" cy="324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372" y="309367"/>
            <a:ext cx="3918858" cy="407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86" y="4654033"/>
            <a:ext cx="3266228" cy="344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09685" y="6501534"/>
            <a:ext cx="504817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Дякую за увагу!</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5" descr="CRCTR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813" y="309367"/>
            <a:ext cx="1493120" cy="18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472576"/>
            <a:ext cx="12692896" cy="1452086"/>
          </a:xfrm>
          <a:prstGeom prst="rect">
            <a:avLst/>
          </a:prstGeom>
          <a:noFill/>
          <a:ln/>
        </p:spPr>
        <p:txBody>
          <a:bodyPr wrap="square" lIns="0" tIns="0" rIns="0" bIns="0" rtlCol="0" anchor="t"/>
          <a:lstStyle/>
          <a:p>
            <a:pPr marL="0" indent="0" algn="ctr">
              <a:lnSpc>
                <a:spcPts val="570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Загальна </a:t>
            </a:r>
            <a:r>
              <a:rPr lang="en-US" sz="3600" b="1" dirty="0" err="1">
                <a:solidFill>
                  <a:srgbClr val="D73AD7"/>
                </a:solidFill>
                <a:latin typeface="Source Serif Pro Semi Bold" pitchFamily="34" charset="0"/>
                <a:ea typeface="Source Serif Pro Semi Bold" pitchFamily="34" charset="-122"/>
                <a:cs typeface="Source Serif Pro Semi Bold" pitchFamily="34" charset="-120"/>
              </a:rPr>
              <a:t>характеристика</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діяльності</a:t>
            </a:r>
            <a:endParaRPr lang="en-US" sz="3600" b="1" dirty="0"/>
          </a:p>
        </p:txBody>
      </p:sp>
      <p:sp>
        <p:nvSpPr>
          <p:cNvPr id="3" name="Text 1"/>
          <p:cNvSpPr/>
          <p:nvPr/>
        </p:nvSpPr>
        <p:spPr>
          <a:xfrm>
            <a:off x="968693" y="1504014"/>
            <a:ext cx="12692896" cy="1975247"/>
          </a:xfrm>
          <a:prstGeom prst="rect">
            <a:avLst/>
          </a:prstGeom>
          <a:noFill/>
          <a:ln/>
        </p:spPr>
        <p:txBody>
          <a:bodyPr wrap="square" lIns="0" tIns="0" rIns="0" bIns="0" rtlCol="0" anchor="t"/>
          <a:lstStyle/>
          <a:p>
            <a:pPr indent="533400" algn="just">
              <a:lnSpc>
                <a:spcPts val="3100"/>
              </a:lnSpc>
              <a:buNone/>
            </a:pPr>
            <a:r>
              <a:rPr lang="en-US" sz="2400" dirty="0">
                <a:solidFill>
                  <a:srgbClr val="272525"/>
                </a:solidFill>
                <a:latin typeface="Source Sans Pro" pitchFamily="34" charset="0"/>
                <a:ea typeface="Source Sans Pro" pitchFamily="34" charset="-122"/>
                <a:cs typeface="Source Sans Pro" pitchFamily="34" charset="-120"/>
              </a:rPr>
              <a:t>У 2024-2025 </a:t>
            </a:r>
            <a:r>
              <a:rPr lang="en-US" sz="2400" dirty="0" smtClean="0">
                <a:solidFill>
                  <a:srgbClr val="272525"/>
                </a:solidFill>
                <a:latin typeface="Source Sans Pro" pitchFamily="34" charset="0"/>
                <a:ea typeface="Source Sans Pro" pitchFamily="34" charset="-122"/>
                <a:cs typeface="Source Sans Pro" pitchFamily="34" charset="-120"/>
              </a:rPr>
              <a:t>н</a:t>
            </a:r>
            <a:r>
              <a:rPr lang="ru-RU" sz="2400" dirty="0" smtClean="0">
                <a:solidFill>
                  <a:srgbClr val="272525"/>
                </a:solidFill>
                <a:latin typeface="Source Sans Pro" pitchFamily="34" charset="0"/>
                <a:ea typeface="Source Sans Pro" pitchFamily="34" charset="-122"/>
                <a:cs typeface="Source Sans Pro" pitchFamily="34" charset="-120"/>
              </a:rPr>
              <a:t>.</a:t>
            </a:r>
            <a:r>
              <a:rPr lang="en-US" sz="2400" dirty="0" smtClean="0">
                <a:solidFill>
                  <a:srgbClr val="272525"/>
                </a:solidFill>
                <a:latin typeface="Source Sans Pro" pitchFamily="34" charset="0"/>
                <a:ea typeface="Source Sans Pro" pitchFamily="34" charset="-122"/>
                <a:cs typeface="Source Sans Pro" pitchFamily="34" charset="-120"/>
              </a:rPr>
              <a:t> р</a:t>
            </a:r>
            <a:r>
              <a:rPr lang="ru-RU" sz="2400" dirty="0" smtClean="0">
                <a:solidFill>
                  <a:srgbClr val="272525"/>
                </a:solidFill>
                <a:latin typeface="Source Sans Pro" pitchFamily="34" charset="0"/>
                <a:ea typeface="Source Sans Pro" pitchFamily="34" charset="-122"/>
                <a:cs typeface="Source Sans Pro" pitchFamily="34" charset="-120"/>
              </a:rPr>
              <a:t>.</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викладачі циклової комісії фінансово-економічних дисциплін активно працювали над вдосконаленням якості освіти, впровадженням сучасних підходів до викладання, оновленням навчально-методичного забезпечення, професійним розвитком та співпрацею з роботодавцями. </a:t>
            </a:r>
            <a:endParaRPr lang="ru-RU" sz="2400" dirty="0" smtClean="0">
              <a:solidFill>
                <a:srgbClr val="272525"/>
              </a:solidFill>
              <a:latin typeface="Source Sans Pro" pitchFamily="34" charset="0"/>
              <a:ea typeface="Source Sans Pro" pitchFamily="34" charset="-122"/>
              <a:cs typeface="Source Sans Pro" pitchFamily="34" charset="-120"/>
            </a:endParaRPr>
          </a:p>
          <a:p>
            <a:pPr indent="533400" algn="just">
              <a:lnSpc>
                <a:spcPts val="3100"/>
              </a:lnSpc>
              <a:buNone/>
            </a:pPr>
            <a:r>
              <a:rPr lang="en-US" sz="2400" dirty="0" err="1" smtClean="0">
                <a:solidFill>
                  <a:srgbClr val="272525"/>
                </a:solidFill>
                <a:latin typeface="Source Sans Pro" pitchFamily="34" charset="0"/>
                <a:ea typeface="Source Sans Pro" pitchFamily="34" charset="-122"/>
                <a:cs typeface="Source Sans Pro" pitchFamily="34" charset="-120"/>
              </a:rPr>
              <a:t>Комісія</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складається з </a:t>
            </a:r>
            <a:r>
              <a:rPr lang="ru-RU" sz="2400" dirty="0" smtClean="0">
                <a:solidFill>
                  <a:srgbClr val="272525"/>
                </a:solidFill>
                <a:latin typeface="Source Sans Pro" pitchFamily="34" charset="0"/>
                <a:ea typeface="Source Sans Pro" pitchFamily="34" charset="-122"/>
                <a:cs typeface="Source Sans Pro" pitchFamily="34" charset="-120"/>
              </a:rPr>
              <a:t>10</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викладачів, </a:t>
            </a:r>
            <a:r>
              <a:rPr lang="uk-UA" sz="2400" dirty="0" smtClean="0">
                <a:solidFill>
                  <a:srgbClr val="272525"/>
                </a:solidFill>
                <a:latin typeface="Source Sans Pro" pitchFamily="34" charset="0"/>
                <a:ea typeface="Source Sans Pro" pitchFamily="34" charset="-122"/>
                <a:cs typeface="Source Sans Pro" pitchFamily="34" charset="-120"/>
              </a:rPr>
              <a:t>які</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мають вищу кваліфікаційну </a:t>
            </a:r>
            <a:r>
              <a:rPr lang="en-US" sz="2400" dirty="0" err="1">
                <a:solidFill>
                  <a:srgbClr val="272525"/>
                </a:solidFill>
                <a:latin typeface="Source Sans Pro" pitchFamily="34" charset="0"/>
                <a:ea typeface="Source Sans Pro" pitchFamily="34" charset="-122"/>
                <a:cs typeface="Source Sans Pro" pitchFamily="34" charset="-120"/>
              </a:rPr>
              <a:t>категорію</a:t>
            </a:r>
            <a:r>
              <a:rPr lang="en-US" sz="2400" dirty="0" smtClean="0">
                <a:solidFill>
                  <a:srgbClr val="272525"/>
                </a:solidFill>
                <a:latin typeface="Source Sans Pro" pitchFamily="34" charset="0"/>
                <a:ea typeface="Source Sans Pro" pitchFamily="34" charset="-122"/>
                <a:cs typeface="Source Sans Pro" pitchFamily="34" charset="-120"/>
              </a:rPr>
              <a:t>,</a:t>
            </a:r>
            <a:r>
              <a:rPr lang="uk-UA" sz="2400" dirty="0" smtClean="0">
                <a:solidFill>
                  <a:srgbClr val="272525"/>
                </a:solidFill>
                <a:latin typeface="Source Sans Pro" pitchFamily="34" charset="0"/>
                <a:ea typeface="Source Sans Pro" pitchFamily="34" charset="-122"/>
                <a:cs typeface="Source Sans Pro" pitchFamily="34" charset="-120"/>
              </a:rPr>
              <a:t> з яких</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1 є кандидатом економічних наук, а 1 — викладачем-методистом. </a:t>
            </a:r>
            <a:endParaRPr lang="ru-RU" sz="2400" dirty="0" smtClean="0">
              <a:solidFill>
                <a:srgbClr val="272525"/>
              </a:solidFill>
              <a:latin typeface="Source Sans Pro" pitchFamily="34" charset="0"/>
              <a:ea typeface="Source Sans Pro" pitchFamily="34" charset="-122"/>
              <a:cs typeface="Source Sans Pro" pitchFamily="34" charset="-120"/>
            </a:endParaRPr>
          </a:p>
          <a:p>
            <a:pPr indent="533400" algn="just">
              <a:lnSpc>
                <a:spcPts val="3100"/>
              </a:lnSpc>
              <a:buNone/>
            </a:pPr>
            <a:r>
              <a:rPr lang="en-US" sz="2400" dirty="0" err="1" smtClean="0">
                <a:solidFill>
                  <a:srgbClr val="272525"/>
                </a:solidFill>
                <a:latin typeface="Source Sans Pro" pitchFamily="34" charset="0"/>
                <a:ea typeface="Source Sans Pro" pitchFamily="34" charset="-122"/>
                <a:cs typeface="Source Sans Pro" pitchFamily="34" charset="-120"/>
              </a:rPr>
              <a:t>Діяльність</a:t>
            </a:r>
            <a:r>
              <a:rPr lang="en-US" sz="2400" dirty="0" smtClean="0">
                <a:solidFill>
                  <a:srgbClr val="272525"/>
                </a:solidFill>
                <a:latin typeface="Source Sans Pro" pitchFamily="34" charset="0"/>
                <a:ea typeface="Source Sans Pro" pitchFamily="34" charset="-122"/>
                <a:cs typeface="Source Sans Pro" pitchFamily="34" charset="-120"/>
              </a:rPr>
              <a:t> </a:t>
            </a:r>
            <a:r>
              <a:rPr lang="en-US" sz="2400" dirty="0">
                <a:solidFill>
                  <a:srgbClr val="272525"/>
                </a:solidFill>
                <a:latin typeface="Source Sans Pro" pitchFamily="34" charset="0"/>
                <a:ea typeface="Source Sans Pro" pitchFamily="34" charset="-122"/>
                <a:cs typeface="Source Sans Pro" pitchFamily="34" charset="-120"/>
              </a:rPr>
              <a:t>комісії відповідала плану роботи та стратегічним завданням коледжу.</a:t>
            </a:r>
            <a:endParaRPr lang="en-US" sz="24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47" y="4313474"/>
            <a:ext cx="7708314" cy="36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68693" y="635861"/>
            <a:ext cx="12692896" cy="1452086"/>
          </a:xfrm>
          <a:prstGeom prst="rect">
            <a:avLst/>
          </a:prstGeom>
          <a:noFill/>
          <a:ln/>
        </p:spPr>
        <p:txBody>
          <a:bodyPr wrap="square" lIns="0" tIns="0" rIns="0" bIns="0" rtlCol="0" anchor="t"/>
          <a:lstStyle/>
          <a:p>
            <a:pPr marL="0" indent="0" algn="ctr">
              <a:lnSpc>
                <a:spcPts val="5700"/>
              </a:lnSpc>
              <a:buNone/>
            </a:pPr>
            <a:r>
              <a:rPr lang="ru-RU" sz="3600" b="1" dirty="0" smtClean="0">
                <a:solidFill>
                  <a:srgbClr val="D73AD7"/>
                </a:solidFill>
                <a:latin typeface="Source Serif Pro Semi Bold" pitchFamily="34" charset="0"/>
                <a:ea typeface="Source Serif Pro Semi Bold" pitchFamily="34" charset="-122"/>
                <a:cs typeface="Source Serif Pro Semi Bold" pitchFamily="34" charset="-120"/>
              </a:rPr>
              <a:t>У</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спішна</a:t>
            </a:r>
            <a:r>
              <a:rPr lang="en-US" sz="3600" b="1" dirty="0" smtClean="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акредитація</a:t>
            </a:r>
            <a:endParaRPr lang="en-US" sz="3600" b="1" dirty="0"/>
          </a:p>
        </p:txBody>
      </p:sp>
      <p:sp>
        <p:nvSpPr>
          <p:cNvPr id="3" name="Text 2"/>
          <p:cNvSpPr/>
          <p:nvPr/>
        </p:nvSpPr>
        <p:spPr>
          <a:xfrm>
            <a:off x="883623" y="1361904"/>
            <a:ext cx="12692896" cy="3397397"/>
          </a:xfrm>
          <a:prstGeom prst="rect">
            <a:avLst/>
          </a:prstGeom>
          <a:noFill/>
          <a:ln/>
        </p:spPr>
        <p:txBody>
          <a:bodyPr wrap="square" lIns="0" tIns="0" rIns="0" bIns="0" rtlCol="0" anchor="t"/>
          <a:lstStyle/>
          <a:p>
            <a:pPr algn="just"/>
            <a:r>
              <a:rPr lang="ru-RU" sz="2400" dirty="0" smtClean="0">
                <a:ea typeface="Source Sans Pro"/>
              </a:rPr>
              <a:t>	До </a:t>
            </a:r>
            <a:r>
              <a:rPr lang="ru-RU" sz="2400" dirty="0" err="1">
                <a:ea typeface="Source Sans Pro"/>
              </a:rPr>
              <a:t>переліку</a:t>
            </a:r>
            <a:r>
              <a:rPr lang="ru-RU" sz="2400" dirty="0">
                <a:ea typeface="Source Sans Pro"/>
              </a:rPr>
              <a:t> </a:t>
            </a:r>
            <a:r>
              <a:rPr lang="ru-RU" sz="2400" dirty="0" err="1">
                <a:ea typeface="Source Sans Pro"/>
              </a:rPr>
              <a:t>основних</a:t>
            </a:r>
            <a:r>
              <a:rPr lang="ru-RU" sz="2400" dirty="0">
                <a:ea typeface="Source Sans Pro"/>
              </a:rPr>
              <a:t> </a:t>
            </a:r>
            <a:r>
              <a:rPr lang="ru-RU" sz="2400" dirty="0" err="1">
                <a:ea typeface="Source Sans Pro"/>
              </a:rPr>
              <a:t>здобутків</a:t>
            </a:r>
            <a:r>
              <a:rPr lang="ru-RU" sz="2400" dirty="0">
                <a:ea typeface="Source Sans Pro"/>
              </a:rPr>
              <a:t> </a:t>
            </a:r>
            <a:r>
              <a:rPr lang="ru-RU" sz="2400" dirty="0" err="1">
                <a:ea typeface="Source Sans Pro"/>
              </a:rPr>
              <a:t>навчального</a:t>
            </a:r>
            <a:r>
              <a:rPr lang="ru-RU" sz="2400" dirty="0">
                <a:ea typeface="Source Sans Pro"/>
              </a:rPr>
              <a:t> року </a:t>
            </a:r>
            <a:r>
              <a:rPr lang="ru-RU" sz="2400" dirty="0" err="1">
                <a:ea typeface="Source Sans Pro"/>
              </a:rPr>
              <a:t>варто</a:t>
            </a:r>
            <a:r>
              <a:rPr lang="ru-RU" sz="2400" dirty="0">
                <a:ea typeface="Source Sans Pro"/>
              </a:rPr>
              <a:t> </a:t>
            </a:r>
            <a:r>
              <a:rPr lang="ru-RU" sz="2400" dirty="0" err="1">
                <a:ea typeface="Source Sans Pro"/>
              </a:rPr>
              <a:t>віднести</a:t>
            </a:r>
            <a:r>
              <a:rPr lang="ru-RU" sz="2400" dirty="0">
                <a:ea typeface="Source Sans Pro"/>
              </a:rPr>
              <a:t> </a:t>
            </a:r>
            <a:r>
              <a:rPr lang="ru-RU" sz="2400" dirty="0" err="1">
                <a:ea typeface="Source Sans Pro"/>
              </a:rPr>
              <a:t>успішну</a:t>
            </a:r>
            <a:r>
              <a:rPr lang="ru-RU" sz="2400" dirty="0">
                <a:ea typeface="Source Sans Pro"/>
              </a:rPr>
              <a:t> </a:t>
            </a:r>
            <a:r>
              <a:rPr lang="ru-RU" sz="2400" dirty="0" err="1">
                <a:ea typeface="Source Sans Pro"/>
              </a:rPr>
              <a:t>акредитацію</a:t>
            </a:r>
            <a:r>
              <a:rPr lang="ru-RU" sz="2400" dirty="0">
                <a:ea typeface="Source Sans Pro"/>
              </a:rPr>
              <a:t> </a:t>
            </a:r>
            <a:r>
              <a:rPr lang="ru-RU" sz="2400" dirty="0" err="1">
                <a:ea typeface="Source Sans Pro"/>
              </a:rPr>
              <a:t>освітньо-професійних</a:t>
            </a:r>
            <a:r>
              <a:rPr lang="ru-RU" sz="2400" dirty="0">
                <a:ea typeface="Source Sans Pro"/>
              </a:rPr>
              <a:t> </a:t>
            </a:r>
            <a:r>
              <a:rPr lang="ru-RU" sz="2400" dirty="0" err="1">
                <a:ea typeface="Source Sans Pro"/>
              </a:rPr>
              <a:t>програм</a:t>
            </a:r>
            <a:r>
              <a:rPr lang="uk-UA" sz="2400" dirty="0">
                <a:ea typeface="Source Sans Pro"/>
              </a:rPr>
              <a:t> </a:t>
            </a:r>
            <a:r>
              <a:rPr lang="uk-UA" sz="2400" dirty="0" smtClean="0">
                <a:ea typeface="Source Sans Pro"/>
              </a:rPr>
              <a:t>Економіка </a:t>
            </a:r>
            <a:r>
              <a:rPr lang="uk-UA" sz="2400" dirty="0">
                <a:ea typeface="Source Sans Pro"/>
              </a:rPr>
              <a:t>та </a:t>
            </a:r>
            <a:r>
              <a:rPr lang="uk-UA" sz="2400" dirty="0" smtClean="0">
                <a:ea typeface="Source Sans Pro"/>
              </a:rPr>
              <a:t>Фінанси</a:t>
            </a:r>
            <a:r>
              <a:rPr lang="uk-UA" sz="2400" dirty="0">
                <a:ea typeface="Source Sans Pro"/>
              </a:rPr>
              <a:t>, банківська справа та </a:t>
            </a:r>
            <a:r>
              <a:rPr lang="uk-UA" sz="2400" dirty="0" smtClean="0">
                <a:ea typeface="Source Sans Pro"/>
              </a:rPr>
              <a:t>страхування. </a:t>
            </a:r>
            <a:r>
              <a:rPr lang="uk-UA" sz="2400" dirty="0">
                <a:ea typeface="Source Sans Pro"/>
              </a:rPr>
              <a:t>Цей процес вимагав глибокої методичної підготовки, аналізу програмного забезпечення освітнього процесу, демонстрації високих стандартів якості та відповідності сучасним вимогам. </a:t>
            </a:r>
            <a:endParaRPr lang="uk-UA" sz="2400" dirty="0" smtClean="0">
              <a:ea typeface="Source Sans Pro"/>
            </a:endParaRPr>
          </a:p>
          <a:p>
            <a:pPr algn="just"/>
            <a:r>
              <a:rPr lang="uk-UA" sz="2400" dirty="0" smtClean="0">
                <a:ea typeface="Source Sans Pro"/>
              </a:rPr>
              <a:t>	Слова </a:t>
            </a:r>
            <a:r>
              <a:rPr lang="uk-UA" sz="2400" dirty="0">
                <a:ea typeface="Source Sans Pro"/>
              </a:rPr>
              <a:t>щирої вдячності варто висловити всім викладачам які приймали активну участь та окремо викладачам Поповій Галині Володимирівні, Петровській Вікторії Олександрівні, Ющенко Ірині Миколаївні та </a:t>
            </a:r>
            <a:r>
              <a:rPr lang="uk-UA" sz="2400" dirty="0" err="1">
                <a:ea typeface="Source Sans Pro"/>
              </a:rPr>
              <a:t>Музичко</a:t>
            </a:r>
            <a:r>
              <a:rPr lang="uk-UA" sz="2400" dirty="0">
                <a:ea typeface="Source Sans Pro"/>
              </a:rPr>
              <a:t> Ірині Анатоліївні — саме їхня професійність, наполегливість, глибокі знання та відданість справі стали запорукою успішного проходження акредитаційного процесу та визнання високої якості підготовки здобувачів освіти за цими спеціальностями.</a:t>
            </a:r>
          </a:p>
          <a:p>
            <a:pPr indent="446088" algn="just">
              <a:lnSpc>
                <a:spcPts val="3100"/>
              </a:lnSpc>
              <a:buNone/>
            </a:pPr>
            <a:r>
              <a:rPr lang="en-US" sz="2400" dirty="0" smtClean="0">
                <a:solidFill>
                  <a:srgbClr val="272525"/>
                </a:solidFill>
                <a:latin typeface="Source Sans Pro"/>
                <a:ea typeface="Source Sans Pro"/>
                <a:cs typeface="Source Sans Pro" pitchFamily="34" charset="-120"/>
              </a:rPr>
              <a:t>.</a:t>
            </a:r>
            <a:endParaRPr lang="en-US" sz="2400" dirty="0">
              <a:latin typeface="Source Sans Pro"/>
              <a:ea typeface="Source Sans Pro"/>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256" y="4759301"/>
            <a:ext cx="9452937" cy="33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854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617766" y="192711"/>
            <a:ext cx="9394627" cy="528638"/>
          </a:xfrm>
          <a:prstGeom prst="rect">
            <a:avLst/>
          </a:prstGeom>
          <a:noFill/>
          <a:ln/>
        </p:spPr>
        <p:txBody>
          <a:bodyPr wrap="none" lIns="0" tIns="0" rIns="0" bIns="0" rtlCol="0" anchor="t"/>
          <a:lstStyle/>
          <a:p>
            <a:pPr algn="ctr">
              <a:lnSpc>
                <a:spcPts val="4150"/>
              </a:lnSpc>
            </a:pP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Методична</a:t>
            </a:r>
            <a:r>
              <a:rPr lang="en-US" sz="3600" b="1" dirty="0" smtClean="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робота</a:t>
            </a:r>
            <a:endParaRPr lang="en-US" sz="3600" b="1" dirty="0"/>
          </a:p>
        </p:txBody>
      </p:sp>
      <p:sp>
        <p:nvSpPr>
          <p:cNvPr id="3" name="Text 1"/>
          <p:cNvSpPr/>
          <p:nvPr/>
        </p:nvSpPr>
        <p:spPr>
          <a:xfrm>
            <a:off x="961199" y="866844"/>
            <a:ext cx="12692896" cy="862965"/>
          </a:xfrm>
          <a:prstGeom prst="rect">
            <a:avLst/>
          </a:prstGeom>
          <a:noFill/>
          <a:ln/>
        </p:spPr>
        <p:txBody>
          <a:bodyPr wrap="square" lIns="0" tIns="0" rIns="0" bIns="0" rtlCol="0" anchor="t"/>
          <a:lstStyle/>
          <a:p>
            <a:pPr indent="446088" algn="just">
              <a:buNone/>
            </a:pPr>
            <a:r>
              <a:rPr lang="en-US" sz="2400" dirty="0">
                <a:solidFill>
                  <a:srgbClr val="272525"/>
                </a:solidFill>
                <a:latin typeface="Source Sans Pro" pitchFamily="34" charset="0"/>
                <a:ea typeface="Source Sans Pro" pitchFamily="34" charset="-122"/>
                <a:cs typeface="Source Sans Pro" pitchFamily="34" charset="-120"/>
              </a:rPr>
              <a:t>Протягом року методична діяльність викладачів була спрямована на вдосконалення змісту навчання, впровадження інноваційних технологій та розвиток професійних компетентностей. Кожен викладач комісії працював над власною методичною проблемою, що сприяло індивідуальному та колективному зростанню</a:t>
            </a:r>
            <a:r>
              <a:rPr lang="en-US" sz="2000" dirty="0">
                <a:solidFill>
                  <a:srgbClr val="272525"/>
                </a:solidFill>
                <a:latin typeface="Source Sans Pro" pitchFamily="34" charset="0"/>
                <a:ea typeface="Source Sans Pro" pitchFamily="34" charset="-122"/>
                <a:cs typeface="Source Sans Pro" pitchFamily="34" charset="-120"/>
              </a:rPr>
              <a:t>.</a:t>
            </a:r>
            <a:endParaRPr lang="en-US" sz="2000" dirty="0"/>
          </a:p>
        </p:txBody>
      </p:sp>
      <p:sp>
        <p:nvSpPr>
          <p:cNvPr id="4" name="Shape 2"/>
          <p:cNvSpPr/>
          <p:nvPr/>
        </p:nvSpPr>
        <p:spPr>
          <a:xfrm>
            <a:off x="968693" y="2497336"/>
            <a:ext cx="4111109" cy="1609606"/>
          </a:xfrm>
          <a:prstGeom prst="roundRect">
            <a:avLst>
              <a:gd name="adj" fmla="val 4690"/>
            </a:avLst>
          </a:prstGeom>
          <a:solidFill>
            <a:srgbClr val="F4D4F7"/>
          </a:solidFill>
          <a:ln w="7620">
            <a:solidFill>
              <a:srgbClr val="DABADD"/>
            </a:solidFill>
            <a:prstDash val="solid"/>
          </a:ln>
        </p:spPr>
      </p:sp>
      <p:sp>
        <p:nvSpPr>
          <p:cNvPr id="5" name="Text 3"/>
          <p:cNvSpPr/>
          <p:nvPr/>
        </p:nvSpPr>
        <p:spPr>
          <a:xfrm>
            <a:off x="1155978" y="2684621"/>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Попова Г.В.</a:t>
            </a:r>
            <a:endParaRPr lang="en-US" sz="1650" dirty="0"/>
          </a:p>
        </p:txBody>
      </p:sp>
      <p:sp>
        <p:nvSpPr>
          <p:cNvPr id="6" name="Text 4"/>
          <p:cNvSpPr/>
          <p:nvPr/>
        </p:nvSpPr>
        <p:spPr>
          <a:xfrm>
            <a:off x="1155978" y="3056692"/>
            <a:ext cx="3736538" cy="862965"/>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Впровадження інноваційних технологій та інтерактивних методів навчання з використанням відеоінформації.</a:t>
            </a:r>
            <a:endParaRPr lang="en-US" sz="1400" dirty="0"/>
          </a:p>
        </p:txBody>
      </p:sp>
      <p:sp>
        <p:nvSpPr>
          <p:cNvPr id="7" name="Shape 5"/>
          <p:cNvSpPr/>
          <p:nvPr/>
        </p:nvSpPr>
        <p:spPr>
          <a:xfrm>
            <a:off x="5259467" y="2497336"/>
            <a:ext cx="4111228" cy="1609606"/>
          </a:xfrm>
          <a:prstGeom prst="roundRect">
            <a:avLst>
              <a:gd name="adj" fmla="val 4690"/>
            </a:avLst>
          </a:prstGeom>
          <a:solidFill>
            <a:srgbClr val="F4D4F7"/>
          </a:solidFill>
          <a:ln w="7620">
            <a:solidFill>
              <a:srgbClr val="DABADD"/>
            </a:solidFill>
            <a:prstDash val="solid"/>
          </a:ln>
        </p:spPr>
      </p:sp>
      <p:sp>
        <p:nvSpPr>
          <p:cNvPr id="8" name="Text 6"/>
          <p:cNvSpPr/>
          <p:nvPr/>
        </p:nvSpPr>
        <p:spPr>
          <a:xfrm>
            <a:off x="5446752" y="2684621"/>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Ющенко І.М.</a:t>
            </a:r>
            <a:endParaRPr lang="en-US" sz="1650" dirty="0"/>
          </a:p>
        </p:txBody>
      </p:sp>
      <p:sp>
        <p:nvSpPr>
          <p:cNvPr id="9" name="Text 7"/>
          <p:cNvSpPr/>
          <p:nvPr/>
        </p:nvSpPr>
        <p:spPr>
          <a:xfrm>
            <a:off x="5446752" y="3056692"/>
            <a:ext cx="3736657" cy="575310"/>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Використання інноваційних технологій для розвитку творчої особистості.</a:t>
            </a:r>
            <a:endParaRPr lang="en-US" sz="1400" dirty="0"/>
          </a:p>
        </p:txBody>
      </p:sp>
      <p:sp>
        <p:nvSpPr>
          <p:cNvPr id="10" name="Shape 8"/>
          <p:cNvSpPr/>
          <p:nvPr/>
        </p:nvSpPr>
        <p:spPr>
          <a:xfrm>
            <a:off x="9550360" y="2497336"/>
            <a:ext cx="4111109" cy="1609606"/>
          </a:xfrm>
          <a:prstGeom prst="roundRect">
            <a:avLst>
              <a:gd name="adj" fmla="val 4690"/>
            </a:avLst>
          </a:prstGeom>
          <a:solidFill>
            <a:srgbClr val="F4D4F7"/>
          </a:solidFill>
          <a:ln w="7620">
            <a:solidFill>
              <a:srgbClr val="DABADD"/>
            </a:solidFill>
            <a:prstDash val="solid"/>
          </a:ln>
        </p:spPr>
      </p:sp>
      <p:sp>
        <p:nvSpPr>
          <p:cNvPr id="11" name="Text 9"/>
          <p:cNvSpPr/>
          <p:nvPr/>
        </p:nvSpPr>
        <p:spPr>
          <a:xfrm>
            <a:off x="9737646" y="2684621"/>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Музичко І.А.</a:t>
            </a:r>
            <a:endParaRPr lang="en-US" sz="1650" dirty="0"/>
          </a:p>
        </p:txBody>
      </p:sp>
      <p:sp>
        <p:nvSpPr>
          <p:cNvPr id="12" name="Text 10"/>
          <p:cNvSpPr/>
          <p:nvPr/>
        </p:nvSpPr>
        <p:spPr>
          <a:xfrm>
            <a:off x="9737646" y="3056692"/>
            <a:ext cx="3736538" cy="862965"/>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Підвищення фінансової грамотності здобувачів освіти за допомогою інтерактивних цифрових інструментів.</a:t>
            </a:r>
            <a:endParaRPr lang="en-US" sz="1400" dirty="0"/>
          </a:p>
        </p:txBody>
      </p:sp>
      <p:sp>
        <p:nvSpPr>
          <p:cNvPr id="13" name="Shape 11"/>
          <p:cNvSpPr/>
          <p:nvPr/>
        </p:nvSpPr>
        <p:spPr>
          <a:xfrm>
            <a:off x="968693" y="4286607"/>
            <a:ext cx="4111109" cy="1609606"/>
          </a:xfrm>
          <a:prstGeom prst="roundRect">
            <a:avLst>
              <a:gd name="adj" fmla="val 4690"/>
            </a:avLst>
          </a:prstGeom>
          <a:solidFill>
            <a:srgbClr val="F4D4F7"/>
          </a:solidFill>
          <a:ln w="7620">
            <a:solidFill>
              <a:srgbClr val="DABADD"/>
            </a:solidFill>
            <a:prstDash val="solid"/>
          </a:ln>
        </p:spPr>
      </p:sp>
      <p:sp>
        <p:nvSpPr>
          <p:cNvPr id="14" name="Text 12"/>
          <p:cNvSpPr/>
          <p:nvPr/>
        </p:nvSpPr>
        <p:spPr>
          <a:xfrm>
            <a:off x="1155978" y="4473893"/>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Шумська І.В.</a:t>
            </a:r>
            <a:endParaRPr lang="en-US" sz="1650" dirty="0"/>
          </a:p>
        </p:txBody>
      </p:sp>
      <p:sp>
        <p:nvSpPr>
          <p:cNvPr id="15" name="Text 13"/>
          <p:cNvSpPr/>
          <p:nvPr/>
        </p:nvSpPr>
        <p:spPr>
          <a:xfrm>
            <a:off x="1155978" y="4845963"/>
            <a:ext cx="3736538" cy="862965"/>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Розробка та вдосконалення навчально-методичних матеріалів, впровадження інноваційних технологій.</a:t>
            </a:r>
            <a:endParaRPr lang="en-US" sz="1400" dirty="0"/>
          </a:p>
        </p:txBody>
      </p:sp>
      <p:sp>
        <p:nvSpPr>
          <p:cNvPr id="16" name="Shape 14"/>
          <p:cNvSpPr/>
          <p:nvPr/>
        </p:nvSpPr>
        <p:spPr>
          <a:xfrm>
            <a:off x="5259467" y="4286607"/>
            <a:ext cx="4111228" cy="1609606"/>
          </a:xfrm>
          <a:prstGeom prst="roundRect">
            <a:avLst>
              <a:gd name="adj" fmla="val 4690"/>
            </a:avLst>
          </a:prstGeom>
          <a:solidFill>
            <a:srgbClr val="F4D4F7"/>
          </a:solidFill>
          <a:ln w="7620">
            <a:solidFill>
              <a:srgbClr val="DABADD"/>
            </a:solidFill>
            <a:prstDash val="solid"/>
          </a:ln>
        </p:spPr>
      </p:sp>
      <p:sp>
        <p:nvSpPr>
          <p:cNvPr id="17" name="Text 15"/>
          <p:cNvSpPr/>
          <p:nvPr/>
        </p:nvSpPr>
        <p:spPr>
          <a:xfrm>
            <a:off x="5446752" y="4473893"/>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Брика В.В.</a:t>
            </a:r>
            <a:endParaRPr lang="en-US" sz="1650" dirty="0"/>
          </a:p>
        </p:txBody>
      </p:sp>
      <p:sp>
        <p:nvSpPr>
          <p:cNvPr id="18" name="Text 16"/>
          <p:cNvSpPr/>
          <p:nvPr/>
        </p:nvSpPr>
        <p:spPr>
          <a:xfrm>
            <a:off x="5446752" y="4845963"/>
            <a:ext cx="3736657" cy="575310"/>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Впровадження інноваційних технологій у навчання.</a:t>
            </a:r>
            <a:endParaRPr lang="en-US" sz="1400" dirty="0"/>
          </a:p>
        </p:txBody>
      </p:sp>
      <p:sp>
        <p:nvSpPr>
          <p:cNvPr id="19" name="Shape 17"/>
          <p:cNvSpPr/>
          <p:nvPr/>
        </p:nvSpPr>
        <p:spPr>
          <a:xfrm>
            <a:off x="9550360" y="4286607"/>
            <a:ext cx="4111109" cy="1609606"/>
          </a:xfrm>
          <a:prstGeom prst="roundRect">
            <a:avLst>
              <a:gd name="adj" fmla="val 4690"/>
            </a:avLst>
          </a:prstGeom>
          <a:solidFill>
            <a:srgbClr val="F4D4F7"/>
          </a:solidFill>
          <a:ln w="7620">
            <a:solidFill>
              <a:srgbClr val="DABADD"/>
            </a:solidFill>
            <a:prstDash val="solid"/>
          </a:ln>
        </p:spPr>
      </p:sp>
      <p:sp>
        <p:nvSpPr>
          <p:cNvPr id="20" name="Text 18"/>
          <p:cNvSpPr/>
          <p:nvPr/>
        </p:nvSpPr>
        <p:spPr>
          <a:xfrm>
            <a:off x="9737646" y="4473893"/>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Чирок Я.В.</a:t>
            </a:r>
            <a:endParaRPr lang="en-US" sz="1650" dirty="0"/>
          </a:p>
        </p:txBody>
      </p:sp>
      <p:sp>
        <p:nvSpPr>
          <p:cNvPr id="21" name="Text 19"/>
          <p:cNvSpPr/>
          <p:nvPr/>
        </p:nvSpPr>
        <p:spPr>
          <a:xfrm>
            <a:off x="9737646" y="4845963"/>
            <a:ext cx="3736538" cy="862965"/>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Розвиток творчого мислення на заняттях з математики, застосування математичних моделей.</a:t>
            </a:r>
            <a:endParaRPr lang="en-US" sz="1400" dirty="0"/>
          </a:p>
        </p:txBody>
      </p:sp>
      <p:sp>
        <p:nvSpPr>
          <p:cNvPr id="22" name="Shape 20"/>
          <p:cNvSpPr/>
          <p:nvPr/>
        </p:nvSpPr>
        <p:spPr>
          <a:xfrm>
            <a:off x="968693" y="6075878"/>
            <a:ext cx="4111109" cy="1609606"/>
          </a:xfrm>
          <a:prstGeom prst="roundRect">
            <a:avLst>
              <a:gd name="adj" fmla="val 4690"/>
            </a:avLst>
          </a:prstGeom>
          <a:solidFill>
            <a:srgbClr val="F4D4F7"/>
          </a:solidFill>
          <a:ln w="7620">
            <a:solidFill>
              <a:srgbClr val="DABADD"/>
            </a:solidFill>
            <a:prstDash val="solid"/>
          </a:ln>
        </p:spPr>
      </p:sp>
      <p:sp>
        <p:nvSpPr>
          <p:cNvPr id="23" name="Text 21"/>
          <p:cNvSpPr/>
          <p:nvPr/>
        </p:nvSpPr>
        <p:spPr>
          <a:xfrm>
            <a:off x="1155978" y="6263164"/>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Петровська В.О.</a:t>
            </a:r>
            <a:endParaRPr lang="en-US" sz="1650" dirty="0"/>
          </a:p>
        </p:txBody>
      </p:sp>
      <p:sp>
        <p:nvSpPr>
          <p:cNvPr id="24" name="Text 22"/>
          <p:cNvSpPr/>
          <p:nvPr/>
        </p:nvSpPr>
        <p:spPr>
          <a:xfrm>
            <a:off x="1155978" y="6635234"/>
            <a:ext cx="3736538" cy="862965"/>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Формування професійних компетентностей через практико-орієнтований підхід у викладанні бухгалтерських дисциплін.</a:t>
            </a:r>
            <a:endParaRPr lang="en-US" sz="1400" dirty="0"/>
          </a:p>
        </p:txBody>
      </p:sp>
      <p:sp>
        <p:nvSpPr>
          <p:cNvPr id="25" name="Shape 23"/>
          <p:cNvSpPr/>
          <p:nvPr/>
        </p:nvSpPr>
        <p:spPr>
          <a:xfrm>
            <a:off x="5259467" y="6075878"/>
            <a:ext cx="4111228" cy="1609606"/>
          </a:xfrm>
          <a:prstGeom prst="roundRect">
            <a:avLst>
              <a:gd name="adj" fmla="val 4690"/>
            </a:avLst>
          </a:prstGeom>
          <a:solidFill>
            <a:srgbClr val="F4D4F7"/>
          </a:solidFill>
          <a:ln w="7620">
            <a:solidFill>
              <a:srgbClr val="DABADD"/>
            </a:solidFill>
            <a:prstDash val="solid"/>
          </a:ln>
        </p:spPr>
      </p:sp>
      <p:sp>
        <p:nvSpPr>
          <p:cNvPr id="26" name="Text 24"/>
          <p:cNvSpPr/>
          <p:nvPr/>
        </p:nvSpPr>
        <p:spPr>
          <a:xfrm>
            <a:off x="5446752" y="6263164"/>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Примаченко В.Л.</a:t>
            </a:r>
            <a:endParaRPr lang="en-US" sz="1650" dirty="0"/>
          </a:p>
        </p:txBody>
      </p:sp>
      <p:sp>
        <p:nvSpPr>
          <p:cNvPr id="27" name="Text 25"/>
          <p:cNvSpPr/>
          <p:nvPr/>
        </p:nvSpPr>
        <p:spPr>
          <a:xfrm>
            <a:off x="5446752" y="6635234"/>
            <a:ext cx="3736657" cy="575310"/>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Оптимізація навчального процесу через інтеграцію міждисциплінарних зв'язків.</a:t>
            </a:r>
            <a:endParaRPr lang="en-US" sz="1400" dirty="0"/>
          </a:p>
        </p:txBody>
      </p:sp>
      <p:sp>
        <p:nvSpPr>
          <p:cNvPr id="28" name="Shape 26"/>
          <p:cNvSpPr/>
          <p:nvPr/>
        </p:nvSpPr>
        <p:spPr>
          <a:xfrm>
            <a:off x="9550360" y="6075878"/>
            <a:ext cx="4111109" cy="1609606"/>
          </a:xfrm>
          <a:prstGeom prst="roundRect">
            <a:avLst>
              <a:gd name="adj" fmla="val 4690"/>
            </a:avLst>
          </a:prstGeom>
          <a:solidFill>
            <a:srgbClr val="F4D4F7"/>
          </a:solidFill>
          <a:ln w="7620">
            <a:solidFill>
              <a:srgbClr val="DABADD"/>
            </a:solidFill>
            <a:prstDash val="solid"/>
          </a:ln>
        </p:spPr>
      </p:sp>
      <p:sp>
        <p:nvSpPr>
          <p:cNvPr id="29" name="Text 27"/>
          <p:cNvSpPr/>
          <p:nvPr/>
        </p:nvSpPr>
        <p:spPr>
          <a:xfrm>
            <a:off x="9737646" y="6263164"/>
            <a:ext cx="2114669" cy="264319"/>
          </a:xfrm>
          <a:prstGeom prst="rect">
            <a:avLst/>
          </a:prstGeom>
          <a:noFill/>
          <a:ln/>
        </p:spPr>
        <p:txBody>
          <a:bodyPr wrap="none" lIns="0" tIns="0" rIns="0" bIns="0" rtlCol="0" anchor="t"/>
          <a:lstStyle/>
          <a:p>
            <a:pPr marL="0" indent="0" algn="l">
              <a:lnSpc>
                <a:spcPts val="2050"/>
              </a:lnSpc>
              <a:buNone/>
            </a:pPr>
            <a:r>
              <a:rPr lang="en-US" sz="1650" dirty="0">
                <a:solidFill>
                  <a:srgbClr val="272525"/>
                </a:solidFill>
                <a:latin typeface="Source Serif Pro Semi Bold" pitchFamily="34" charset="0"/>
                <a:ea typeface="Source Serif Pro Semi Bold" pitchFamily="34" charset="-122"/>
                <a:cs typeface="Source Serif Pro Semi Bold" pitchFamily="34" charset="-120"/>
              </a:rPr>
              <a:t>Маслюк І.О.</a:t>
            </a:r>
            <a:endParaRPr lang="en-US" sz="1650" dirty="0"/>
          </a:p>
        </p:txBody>
      </p:sp>
      <p:sp>
        <p:nvSpPr>
          <p:cNvPr id="30" name="Text 28"/>
          <p:cNvSpPr/>
          <p:nvPr/>
        </p:nvSpPr>
        <p:spPr>
          <a:xfrm>
            <a:off x="9737646" y="6635234"/>
            <a:ext cx="3736538" cy="575310"/>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Source Sans Pro" pitchFamily="34" charset="0"/>
                <a:ea typeface="Source Sans Pro" pitchFamily="34" charset="-122"/>
                <a:cs typeface="Source Sans Pro" pitchFamily="34" charset="-120"/>
              </a:rPr>
              <a:t>Удосконалення цифрових навичок в умовах стрімкого розвитку AI-сервісів.</a:t>
            </a:r>
            <a:endParaRPr 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446961"/>
            <a:ext cx="10729555" cy="478155"/>
          </a:xfrm>
          <a:prstGeom prst="rect">
            <a:avLst/>
          </a:prstGeom>
          <a:noFill/>
          <a:ln/>
        </p:spPr>
        <p:txBody>
          <a:bodyPr wrap="none" lIns="0" tIns="0" rIns="0" bIns="0" rtlCol="0" anchor="t"/>
          <a:lstStyle/>
          <a:p>
            <a:pPr marL="0" indent="0" algn="ctr">
              <a:lnSpc>
                <a:spcPts val="375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Проведення </a:t>
            </a:r>
            <a:r>
              <a:rPr lang="en-US" sz="3600" b="1" dirty="0" err="1">
                <a:solidFill>
                  <a:srgbClr val="D73AD7"/>
                </a:solidFill>
                <a:latin typeface="Source Serif Pro Semi Bold" pitchFamily="34" charset="0"/>
                <a:ea typeface="Source Serif Pro Semi Bold" pitchFamily="34" charset="-122"/>
                <a:cs typeface="Source Serif Pro Semi Bold" pitchFamily="34" charset="-120"/>
              </a:rPr>
              <a:t>відкритих</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занять</a:t>
            </a:r>
            <a:endParaRPr lang="en-US" sz="3600" b="1" dirty="0"/>
          </a:p>
        </p:txBody>
      </p:sp>
      <p:sp>
        <p:nvSpPr>
          <p:cNvPr id="3" name="Text 1"/>
          <p:cNvSpPr/>
          <p:nvPr/>
        </p:nvSpPr>
        <p:spPr>
          <a:xfrm>
            <a:off x="968693" y="1250155"/>
            <a:ext cx="12692896" cy="984945"/>
          </a:xfrm>
          <a:prstGeom prst="rect">
            <a:avLst/>
          </a:prstGeom>
          <a:noFill/>
          <a:ln/>
        </p:spPr>
        <p:txBody>
          <a:bodyPr wrap="square" lIns="0" tIns="0" rIns="0" bIns="0" rtlCol="0" anchor="t"/>
          <a:lstStyle/>
          <a:p>
            <a:pPr indent="446088"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Викладачі циклової комісії активно ділилися досвідом, організувавши серію відкритих занять, що демонстрували сучасні методики викладання. Це сприяло обміну знаннями та підвищенню педагогічної майстерності.</a:t>
            </a:r>
            <a:endParaRPr lang="en-US" sz="2400" dirty="0"/>
          </a:p>
        </p:txBody>
      </p:sp>
      <p:sp>
        <p:nvSpPr>
          <p:cNvPr id="4" name="Text 2"/>
          <p:cNvSpPr/>
          <p:nvPr/>
        </p:nvSpPr>
        <p:spPr>
          <a:xfrm>
            <a:off x="5139167" y="2709360"/>
            <a:ext cx="1912501" cy="238958"/>
          </a:xfrm>
          <a:prstGeom prst="rect">
            <a:avLst/>
          </a:prstGeom>
          <a:noFill/>
          <a:ln/>
        </p:spPr>
        <p:txBody>
          <a:bodyPr wrap="none" lIns="0" tIns="0" rIns="0" bIns="0" rtlCol="0" anchor="t"/>
          <a:lstStyle/>
          <a:p>
            <a:pPr marL="0" indent="0" algn="l">
              <a:lnSpc>
                <a:spcPts val="1850"/>
              </a:lnSpc>
              <a:buNone/>
            </a:pPr>
            <a:r>
              <a:rPr lang="en-US" sz="3200" b="1" dirty="0">
                <a:solidFill>
                  <a:srgbClr val="D73AD7"/>
                </a:solidFill>
                <a:latin typeface="Source Serif Pro Semi Bold" pitchFamily="34" charset="0"/>
                <a:ea typeface="Source Serif Pro Semi Bold" pitchFamily="34" charset="-122"/>
                <a:cs typeface="Source Serif Pro Semi Bold" pitchFamily="34" charset="-120"/>
              </a:rPr>
              <a:t>Відкриті заняття</a:t>
            </a:r>
            <a:endParaRPr lang="en-US" sz="3200" b="1" dirty="0"/>
          </a:p>
        </p:txBody>
      </p:sp>
      <p:sp>
        <p:nvSpPr>
          <p:cNvPr id="5" name="Text 3"/>
          <p:cNvSpPr/>
          <p:nvPr/>
        </p:nvSpPr>
        <p:spPr>
          <a:xfrm>
            <a:off x="1166992" y="3170243"/>
            <a:ext cx="7944351" cy="520065"/>
          </a:xfrm>
          <a:prstGeom prst="rect">
            <a:avLst/>
          </a:prstGeom>
          <a:noFill/>
          <a:ln/>
        </p:spPr>
        <p:txBody>
          <a:bodyPr wrap="square" lIns="0" tIns="0" rIns="0" bIns="0" rtlCol="0" anchor="t"/>
          <a:lstStyle/>
          <a:p>
            <a:pPr marL="342900" indent="-342900" algn="just">
              <a:lnSpc>
                <a:spcPct val="114000"/>
              </a:lnSpc>
              <a:buSzPct val="100000"/>
              <a:buChar char="•"/>
            </a:pPr>
            <a:r>
              <a:rPr lang="en-US" sz="2000" b="1" dirty="0">
                <a:solidFill>
                  <a:srgbClr val="272525"/>
                </a:solidFill>
                <a:latin typeface="Source Sans Pro" pitchFamily="34" charset="0"/>
                <a:ea typeface="Source Sans Pro" pitchFamily="34" charset="-122"/>
                <a:cs typeface="Source Sans Pro" pitchFamily="34" charset="-120"/>
              </a:rPr>
              <a:t>Ющенко І.М.</a:t>
            </a:r>
            <a:r>
              <a:rPr lang="en-US" sz="2000" dirty="0">
                <a:solidFill>
                  <a:srgbClr val="272525"/>
                </a:solidFill>
                <a:latin typeface="Source Sans Pro" pitchFamily="34" charset="0"/>
                <a:ea typeface="Source Sans Pro" pitchFamily="34" charset="-122"/>
                <a:cs typeface="Source Sans Pro" pitchFamily="34" charset="-120"/>
              </a:rPr>
              <a:t>: Практичне заняття з математики «Методи розв’язування логарифмічних рівнянь». Отримала вищу кваліфікаційну категорію.</a:t>
            </a:r>
            <a:endParaRPr lang="en-US" sz="2000" dirty="0"/>
          </a:p>
        </p:txBody>
      </p:sp>
      <p:sp>
        <p:nvSpPr>
          <p:cNvPr id="6" name="Text 4"/>
          <p:cNvSpPr/>
          <p:nvPr/>
        </p:nvSpPr>
        <p:spPr>
          <a:xfrm>
            <a:off x="1166992" y="4443787"/>
            <a:ext cx="7944351" cy="520065"/>
          </a:xfrm>
          <a:prstGeom prst="rect">
            <a:avLst/>
          </a:prstGeom>
          <a:noFill/>
          <a:ln/>
        </p:spPr>
        <p:txBody>
          <a:bodyPr wrap="square" lIns="0" tIns="0" rIns="0" bIns="0" rtlCol="0" anchor="t"/>
          <a:lstStyle/>
          <a:p>
            <a:pPr marL="342900" indent="-342900" algn="just">
              <a:lnSpc>
                <a:spcPct val="114000"/>
              </a:lnSpc>
              <a:buSzPct val="100000"/>
              <a:buChar char="•"/>
            </a:pPr>
            <a:r>
              <a:rPr lang="en-US" sz="2000" b="1" dirty="0">
                <a:solidFill>
                  <a:srgbClr val="272525"/>
                </a:solidFill>
                <a:latin typeface="Source Sans Pro" pitchFamily="34" charset="0"/>
                <a:ea typeface="Source Sans Pro" pitchFamily="34" charset="-122"/>
                <a:cs typeface="Source Sans Pro" pitchFamily="34" charset="-120"/>
              </a:rPr>
              <a:t>Чирок Я.В.</a:t>
            </a:r>
            <a:r>
              <a:rPr lang="en-US" sz="2000" dirty="0">
                <a:solidFill>
                  <a:srgbClr val="272525"/>
                </a:solidFill>
                <a:latin typeface="Source Sans Pro" pitchFamily="34" charset="0"/>
                <a:ea typeface="Source Sans Pro" pitchFamily="34" charset="-122"/>
                <a:cs typeface="Source Sans Pro" pitchFamily="34" charset="-120"/>
              </a:rPr>
              <a:t>: Лекція з економічної теорії «Економічна теорія як фундаментальна суспільна наука». Отримав вищу кваліфікаційну категорію.</a:t>
            </a:r>
            <a:endParaRPr lang="en-US" sz="2000" dirty="0"/>
          </a:p>
        </p:txBody>
      </p:sp>
      <p:sp>
        <p:nvSpPr>
          <p:cNvPr id="7" name="Text 5"/>
          <p:cNvSpPr/>
          <p:nvPr/>
        </p:nvSpPr>
        <p:spPr>
          <a:xfrm>
            <a:off x="1166992" y="5684673"/>
            <a:ext cx="7944351" cy="520065"/>
          </a:xfrm>
          <a:prstGeom prst="rect">
            <a:avLst/>
          </a:prstGeom>
          <a:noFill/>
          <a:ln/>
        </p:spPr>
        <p:txBody>
          <a:bodyPr wrap="square" lIns="0" tIns="0" rIns="0" bIns="0" rtlCol="0" anchor="t"/>
          <a:lstStyle/>
          <a:p>
            <a:pPr marL="342900" indent="-342900" algn="just">
              <a:lnSpc>
                <a:spcPct val="114000"/>
              </a:lnSpc>
              <a:buSzPct val="100000"/>
              <a:buChar char="•"/>
            </a:pPr>
            <a:r>
              <a:rPr lang="en-US" sz="2000" b="1" dirty="0">
                <a:solidFill>
                  <a:srgbClr val="272525"/>
                </a:solidFill>
                <a:latin typeface="Source Sans Pro" pitchFamily="34" charset="0"/>
                <a:ea typeface="Source Sans Pro" pitchFamily="34" charset="-122"/>
                <a:cs typeface="Source Sans Pro" pitchFamily="34" charset="-120"/>
              </a:rPr>
              <a:t>Петровська В.О.</a:t>
            </a:r>
            <a:r>
              <a:rPr lang="en-US" sz="2000" dirty="0">
                <a:solidFill>
                  <a:srgbClr val="272525"/>
                </a:solidFill>
                <a:latin typeface="Source Sans Pro" pitchFamily="34" charset="0"/>
                <a:ea typeface="Source Sans Pro" pitchFamily="34" charset="-122"/>
                <a:cs typeface="Source Sans Pro" pitchFamily="34" charset="-120"/>
              </a:rPr>
              <a:t>: Лекція з бухгалтерського обліку «Безготівкові розрахунки». Підтвердила вищу кваліфікаційну категорію.</a:t>
            </a:r>
            <a:endParaRPr lang="en-US" sz="2000" dirty="0"/>
          </a:p>
        </p:txBody>
      </p:sp>
      <p:sp>
        <p:nvSpPr>
          <p:cNvPr id="8" name="Text 6"/>
          <p:cNvSpPr/>
          <p:nvPr/>
        </p:nvSpPr>
        <p:spPr>
          <a:xfrm>
            <a:off x="1166992" y="6625454"/>
            <a:ext cx="7944351" cy="520065"/>
          </a:xfrm>
          <a:prstGeom prst="rect">
            <a:avLst/>
          </a:prstGeom>
          <a:noFill/>
          <a:ln/>
        </p:spPr>
        <p:txBody>
          <a:bodyPr wrap="square" lIns="0" tIns="0" rIns="0" bIns="0" rtlCol="0" anchor="t"/>
          <a:lstStyle/>
          <a:p>
            <a:pPr marL="342900" indent="-342900">
              <a:lnSpc>
                <a:spcPct val="114000"/>
              </a:lnSpc>
              <a:buSzPct val="100000"/>
              <a:buChar char="•"/>
            </a:pPr>
            <a:r>
              <a:rPr lang="en-US" sz="2000" b="1" dirty="0">
                <a:solidFill>
                  <a:srgbClr val="272525"/>
                </a:solidFill>
                <a:latin typeface="Source Sans Pro" pitchFamily="34" charset="0"/>
                <a:ea typeface="Source Sans Pro" pitchFamily="34" charset="-122"/>
                <a:cs typeface="Source Sans Pro" pitchFamily="34" charset="-120"/>
              </a:rPr>
              <a:t>Примаченко В.Л.</a:t>
            </a:r>
            <a:r>
              <a:rPr lang="en-US" sz="2000" dirty="0">
                <a:solidFill>
                  <a:srgbClr val="272525"/>
                </a:solidFill>
                <a:latin typeface="Source Sans Pro" pitchFamily="34" charset="0"/>
                <a:ea typeface="Source Sans Pro" pitchFamily="34" charset="-122"/>
                <a:cs typeface="Source Sans Pro" pitchFamily="34" charset="-120"/>
              </a:rPr>
              <a:t>: Лекція з інформатики «Табличний процесор MS Excel. Алгоритм розв’язування задач засобами MS Excel». </a:t>
            </a:r>
            <a:r>
              <a:rPr lang="en-US" sz="2000" dirty="0" err="1" smtClean="0">
                <a:solidFill>
                  <a:srgbClr val="272525"/>
                </a:solidFill>
                <a:latin typeface="Source Sans Pro" pitchFamily="34" charset="0"/>
                <a:ea typeface="Source Sans Pro" pitchFamily="34" charset="-122"/>
                <a:cs typeface="Source Sans Pro" pitchFamily="34" charset="-120"/>
              </a:rPr>
              <a:t>Підтверди</a:t>
            </a:r>
            <a:r>
              <a:rPr lang="ru-RU" sz="2000" dirty="0" smtClean="0">
                <a:solidFill>
                  <a:srgbClr val="272525"/>
                </a:solidFill>
                <a:latin typeface="Source Sans Pro" pitchFamily="34" charset="0"/>
                <a:ea typeface="Source Sans Pro" pitchFamily="34" charset="-122"/>
                <a:cs typeface="Source Sans Pro" pitchFamily="34" charset="-120"/>
              </a:rPr>
              <a:t>в</a:t>
            </a:r>
            <a:r>
              <a:rPr lang="en-US" sz="2000" dirty="0" smtClean="0">
                <a:solidFill>
                  <a:srgbClr val="272525"/>
                </a:solidFill>
                <a:latin typeface="Source Sans Pro" pitchFamily="34" charset="0"/>
                <a:ea typeface="Source Sans Pro" pitchFamily="34" charset="-122"/>
                <a:cs typeface="Source Sans Pro" pitchFamily="34" charset="-120"/>
              </a:rPr>
              <a:t> </a:t>
            </a:r>
            <a:r>
              <a:rPr lang="en-US" sz="2000" dirty="0">
                <a:solidFill>
                  <a:srgbClr val="272525"/>
                </a:solidFill>
                <a:latin typeface="Source Sans Pro" pitchFamily="34" charset="0"/>
                <a:ea typeface="Source Sans Pro" pitchFamily="34" charset="-122"/>
                <a:cs typeface="Source Sans Pro" pitchFamily="34" charset="-120"/>
              </a:rPr>
              <a:t>вищу кваліфікаційну категорію.</a:t>
            </a:r>
            <a:endParaRPr lang="en-US"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767" y="2172286"/>
            <a:ext cx="3306768" cy="18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151" y="3728647"/>
            <a:ext cx="3431295" cy="195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344" y="5684673"/>
            <a:ext cx="3547909" cy="2169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76312" y="342041"/>
            <a:ext cx="12201168" cy="714732"/>
          </a:xfrm>
          <a:prstGeom prst="rect">
            <a:avLst/>
          </a:prstGeom>
          <a:noFill/>
          <a:ln/>
        </p:spPr>
        <p:txBody>
          <a:bodyPr wrap="none" lIns="0" tIns="0" rIns="0" bIns="0" rtlCol="0" anchor="t"/>
          <a:lstStyle/>
          <a:p>
            <a:pPr marL="0" indent="0" algn="ctr">
              <a:lnSpc>
                <a:spcPts val="560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Розробка навчально-методичних матеріалів</a:t>
            </a:r>
            <a:endParaRPr lang="en-US" sz="3600" b="1" dirty="0"/>
          </a:p>
        </p:txBody>
      </p:sp>
      <p:sp>
        <p:nvSpPr>
          <p:cNvPr id="3" name="Text 1"/>
          <p:cNvSpPr/>
          <p:nvPr/>
        </p:nvSpPr>
        <p:spPr>
          <a:xfrm>
            <a:off x="959762" y="1603388"/>
            <a:ext cx="12692896" cy="1166217"/>
          </a:xfrm>
          <a:prstGeom prst="rect">
            <a:avLst/>
          </a:prstGeom>
          <a:noFill/>
          <a:ln/>
        </p:spPr>
        <p:txBody>
          <a:bodyPr wrap="square" lIns="0" tIns="0" rIns="0" bIns="0" rtlCol="0" anchor="t"/>
          <a:lstStyle/>
          <a:p>
            <a:pPr indent="533400" algn="just">
              <a:lnSpc>
                <a:spcPts val="3050"/>
              </a:lnSpc>
              <a:buNone/>
            </a:pPr>
            <a:r>
              <a:rPr lang="en-US" sz="2400" dirty="0">
                <a:solidFill>
                  <a:srgbClr val="272525"/>
                </a:solidFill>
                <a:latin typeface="Source Sans Pro" pitchFamily="34" charset="0"/>
                <a:ea typeface="Source Sans Pro" pitchFamily="34" charset="-122"/>
                <a:cs typeface="Source Sans Pro" pitchFamily="34" charset="-120"/>
              </a:rPr>
              <a:t>Методичне забезпечення дисциплін було суттєво оновлене, що сприяло підвищенню якості навчального процесу. Викладачами було підготовлено 7 методичних посібників та розробок, які стали цінним ресурсом для здобувачів освіти.</a:t>
            </a:r>
            <a:endParaRPr lang="en-US" sz="2400" dirty="0"/>
          </a:p>
        </p:txBody>
      </p:sp>
      <p:sp>
        <p:nvSpPr>
          <p:cNvPr id="4" name="Shape 2"/>
          <p:cNvSpPr/>
          <p:nvPr/>
        </p:nvSpPr>
        <p:spPr>
          <a:xfrm>
            <a:off x="968693" y="3316605"/>
            <a:ext cx="12692896" cy="3185755"/>
          </a:xfrm>
          <a:prstGeom prst="roundRect">
            <a:avLst>
              <a:gd name="adj" fmla="val 3204"/>
            </a:avLst>
          </a:prstGeom>
          <a:noFill/>
          <a:ln w="7620">
            <a:solidFill>
              <a:srgbClr val="000000">
                <a:alpha val="8000"/>
              </a:srgbClr>
            </a:solidFill>
            <a:prstDash val="solid"/>
          </a:ln>
        </p:spPr>
      </p:sp>
      <p:sp>
        <p:nvSpPr>
          <p:cNvPr id="5" name="Shape 3"/>
          <p:cNvSpPr/>
          <p:nvPr/>
        </p:nvSpPr>
        <p:spPr>
          <a:xfrm>
            <a:off x="976312" y="3324225"/>
            <a:ext cx="12676346" cy="695444"/>
          </a:xfrm>
          <a:prstGeom prst="rect">
            <a:avLst/>
          </a:prstGeom>
          <a:solidFill>
            <a:srgbClr val="FFFFFF">
              <a:alpha val="4000"/>
            </a:srgbClr>
          </a:solidFill>
          <a:ln/>
        </p:spPr>
      </p:sp>
      <p:sp>
        <p:nvSpPr>
          <p:cNvPr id="6" name="Text 4"/>
          <p:cNvSpPr/>
          <p:nvPr/>
        </p:nvSpPr>
        <p:spPr>
          <a:xfrm>
            <a:off x="1220867" y="3477578"/>
            <a:ext cx="373511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Попова Г.В.</a:t>
            </a:r>
            <a:endParaRPr lang="en-US" sz="1900" dirty="0"/>
          </a:p>
        </p:txBody>
      </p:sp>
      <p:sp>
        <p:nvSpPr>
          <p:cNvPr id="7" name="Text 5"/>
          <p:cNvSpPr/>
          <p:nvPr/>
        </p:nvSpPr>
        <p:spPr>
          <a:xfrm>
            <a:off x="5449610" y="3477578"/>
            <a:ext cx="373130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3</a:t>
            </a:r>
            <a:endParaRPr lang="en-US" sz="1900" dirty="0"/>
          </a:p>
        </p:txBody>
      </p:sp>
      <p:sp>
        <p:nvSpPr>
          <p:cNvPr id="8" name="Text 6"/>
          <p:cNvSpPr/>
          <p:nvPr/>
        </p:nvSpPr>
        <p:spPr>
          <a:xfrm>
            <a:off x="8860971" y="3477578"/>
            <a:ext cx="4548682"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Розробки до дисциплін</a:t>
            </a:r>
            <a:endParaRPr lang="en-US" sz="1900" dirty="0"/>
          </a:p>
        </p:txBody>
      </p:sp>
      <p:sp>
        <p:nvSpPr>
          <p:cNvPr id="9" name="Shape 7"/>
          <p:cNvSpPr/>
          <p:nvPr/>
        </p:nvSpPr>
        <p:spPr>
          <a:xfrm>
            <a:off x="976312" y="4019669"/>
            <a:ext cx="12676346" cy="1084183"/>
          </a:xfrm>
          <a:prstGeom prst="rect">
            <a:avLst/>
          </a:prstGeom>
          <a:solidFill>
            <a:srgbClr val="000000">
              <a:alpha val="4000"/>
            </a:srgbClr>
          </a:solidFill>
          <a:ln/>
        </p:spPr>
      </p:sp>
      <p:sp>
        <p:nvSpPr>
          <p:cNvPr id="10" name="Text 8"/>
          <p:cNvSpPr/>
          <p:nvPr/>
        </p:nvSpPr>
        <p:spPr>
          <a:xfrm>
            <a:off x="1220867" y="4173022"/>
            <a:ext cx="373511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Ющенко І.М.</a:t>
            </a:r>
            <a:endParaRPr lang="en-US" sz="1900" dirty="0"/>
          </a:p>
        </p:txBody>
      </p:sp>
      <p:sp>
        <p:nvSpPr>
          <p:cNvPr id="11" name="Text 9"/>
          <p:cNvSpPr/>
          <p:nvPr/>
        </p:nvSpPr>
        <p:spPr>
          <a:xfrm>
            <a:off x="5449610" y="4173022"/>
            <a:ext cx="373130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2</a:t>
            </a:r>
            <a:endParaRPr lang="en-US" sz="1900" dirty="0"/>
          </a:p>
        </p:txBody>
      </p:sp>
      <p:sp>
        <p:nvSpPr>
          <p:cNvPr id="12" name="Text 10"/>
          <p:cNvSpPr/>
          <p:nvPr/>
        </p:nvSpPr>
        <p:spPr>
          <a:xfrm>
            <a:off x="8860971" y="4173022"/>
            <a:ext cx="4548682" cy="777478"/>
          </a:xfrm>
          <a:prstGeom prst="rect">
            <a:avLst/>
          </a:prstGeom>
          <a:noFill/>
          <a:ln/>
        </p:spPr>
        <p:txBody>
          <a:bodyPr wrap="squar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Методичні розробки, рекомендації до створення тестів</a:t>
            </a:r>
            <a:endParaRPr lang="en-US" sz="1900" dirty="0"/>
          </a:p>
        </p:txBody>
      </p:sp>
      <p:sp>
        <p:nvSpPr>
          <p:cNvPr id="13" name="Shape 11"/>
          <p:cNvSpPr/>
          <p:nvPr/>
        </p:nvSpPr>
        <p:spPr>
          <a:xfrm>
            <a:off x="976312" y="5103852"/>
            <a:ext cx="12676346" cy="695444"/>
          </a:xfrm>
          <a:prstGeom prst="rect">
            <a:avLst/>
          </a:prstGeom>
          <a:solidFill>
            <a:srgbClr val="FFFFFF">
              <a:alpha val="4000"/>
            </a:srgbClr>
          </a:solidFill>
          <a:ln/>
        </p:spPr>
      </p:sp>
      <p:sp>
        <p:nvSpPr>
          <p:cNvPr id="14" name="Text 12"/>
          <p:cNvSpPr/>
          <p:nvPr/>
        </p:nvSpPr>
        <p:spPr>
          <a:xfrm>
            <a:off x="1220867" y="5257205"/>
            <a:ext cx="373511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Шумська І.В.</a:t>
            </a:r>
            <a:endParaRPr lang="en-US" sz="1900" dirty="0"/>
          </a:p>
        </p:txBody>
      </p:sp>
      <p:sp>
        <p:nvSpPr>
          <p:cNvPr id="15" name="Text 13"/>
          <p:cNvSpPr/>
          <p:nvPr/>
        </p:nvSpPr>
        <p:spPr>
          <a:xfrm>
            <a:off x="5449610" y="5257205"/>
            <a:ext cx="373130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1</a:t>
            </a:r>
            <a:endParaRPr lang="en-US" sz="1900" dirty="0"/>
          </a:p>
        </p:txBody>
      </p:sp>
      <p:sp>
        <p:nvSpPr>
          <p:cNvPr id="16" name="Text 14"/>
          <p:cNvSpPr/>
          <p:nvPr/>
        </p:nvSpPr>
        <p:spPr>
          <a:xfrm>
            <a:off x="8860971" y="5257205"/>
            <a:ext cx="4548682"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Зошит зі статистики</a:t>
            </a:r>
            <a:endParaRPr lang="en-US" sz="1900" dirty="0"/>
          </a:p>
        </p:txBody>
      </p:sp>
      <p:sp>
        <p:nvSpPr>
          <p:cNvPr id="17" name="Shape 15"/>
          <p:cNvSpPr/>
          <p:nvPr/>
        </p:nvSpPr>
        <p:spPr>
          <a:xfrm>
            <a:off x="976312" y="5799296"/>
            <a:ext cx="12676346" cy="695444"/>
          </a:xfrm>
          <a:prstGeom prst="rect">
            <a:avLst/>
          </a:prstGeom>
          <a:solidFill>
            <a:srgbClr val="000000">
              <a:alpha val="4000"/>
            </a:srgbClr>
          </a:solidFill>
          <a:ln/>
        </p:spPr>
      </p:sp>
      <p:sp>
        <p:nvSpPr>
          <p:cNvPr id="18" name="Text 16"/>
          <p:cNvSpPr/>
          <p:nvPr/>
        </p:nvSpPr>
        <p:spPr>
          <a:xfrm>
            <a:off x="1220867" y="5952649"/>
            <a:ext cx="373511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Петровська В.О.</a:t>
            </a:r>
            <a:endParaRPr lang="en-US" sz="1900" dirty="0"/>
          </a:p>
        </p:txBody>
      </p:sp>
      <p:sp>
        <p:nvSpPr>
          <p:cNvPr id="19" name="Text 17"/>
          <p:cNvSpPr/>
          <p:nvPr/>
        </p:nvSpPr>
        <p:spPr>
          <a:xfrm>
            <a:off x="5449610" y="5952649"/>
            <a:ext cx="3731300"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1</a:t>
            </a:r>
            <a:endParaRPr lang="en-US" sz="1900" dirty="0"/>
          </a:p>
        </p:txBody>
      </p:sp>
      <p:sp>
        <p:nvSpPr>
          <p:cNvPr id="20" name="Text 18"/>
          <p:cNvSpPr/>
          <p:nvPr/>
        </p:nvSpPr>
        <p:spPr>
          <a:xfrm>
            <a:off x="8948057" y="5952649"/>
            <a:ext cx="4461596" cy="388739"/>
          </a:xfrm>
          <a:prstGeom prst="rect">
            <a:avLst/>
          </a:prstGeom>
          <a:noFill/>
          <a:ln/>
        </p:spPr>
        <p:txBody>
          <a:bodyPr wrap="none" lIns="0" tIns="0" rIns="0" bIns="0" rtlCol="0" anchor="t"/>
          <a:lstStyle/>
          <a:p>
            <a:pPr marL="0" indent="0" algn="l">
              <a:lnSpc>
                <a:spcPts val="3050"/>
              </a:lnSpc>
              <a:buNone/>
            </a:pPr>
            <a:r>
              <a:rPr lang="en-US" sz="1900" dirty="0">
                <a:solidFill>
                  <a:srgbClr val="272525"/>
                </a:solidFill>
                <a:latin typeface="Source Sans Pro" pitchFamily="34" charset="0"/>
                <a:ea typeface="Source Sans Pro" pitchFamily="34" charset="-122"/>
                <a:cs typeface="Source Sans Pro" pitchFamily="34" charset="-120"/>
              </a:rPr>
              <a:t>Зошит з бухгалтерського обліку</a:t>
            </a:r>
            <a:endParaRPr lang="en-US" sz="1900" dirty="0"/>
          </a:p>
        </p:txBody>
      </p:sp>
      <p:sp>
        <p:nvSpPr>
          <p:cNvPr id="21" name="Text 19"/>
          <p:cNvSpPr/>
          <p:nvPr/>
        </p:nvSpPr>
        <p:spPr>
          <a:xfrm>
            <a:off x="968693" y="6775728"/>
            <a:ext cx="12692896" cy="777478"/>
          </a:xfrm>
          <a:prstGeom prst="rect">
            <a:avLst/>
          </a:prstGeom>
          <a:noFill/>
          <a:ln/>
        </p:spPr>
        <p:txBody>
          <a:bodyPr wrap="square" lIns="0" tIns="0" rIns="0" bIns="0" rtlCol="0" anchor="t"/>
          <a:lstStyle/>
          <a:p>
            <a:pPr indent="446088" algn="just">
              <a:lnSpc>
                <a:spcPts val="3050"/>
              </a:lnSpc>
              <a:buNone/>
            </a:pPr>
            <a:r>
              <a:rPr lang="en-US" sz="2400" dirty="0">
                <a:solidFill>
                  <a:srgbClr val="272525"/>
                </a:solidFill>
                <a:latin typeface="Source Sans Pro" pitchFamily="34" charset="0"/>
                <a:ea typeface="Source Sans Pro" pitchFamily="34" charset="-122"/>
                <a:cs typeface="Source Sans Pro" pitchFamily="34" charset="-120"/>
              </a:rPr>
              <a:t>Ці матеріали є важливим внеском у забезпечення освітнього процесу якісними та актуальними навчальними ресурсами, що відповідають сучасним вимогам і стандартам.</a:t>
            </a:r>
            <a:endParaRPr lang="en-US" sz="2400" dirty="0"/>
          </a:p>
        </p:txBody>
      </p:sp>
      <p:pic>
        <p:nvPicPr>
          <p:cNvPr id="22" name="Picture 6" descr="CRCTR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2357" y="241715"/>
            <a:ext cx="654810" cy="163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5934" y="7282316"/>
            <a:ext cx="1435607" cy="85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68693" y="446961"/>
            <a:ext cx="10729555" cy="478155"/>
          </a:xfrm>
          <a:prstGeom prst="rect">
            <a:avLst/>
          </a:prstGeom>
          <a:noFill/>
          <a:ln/>
        </p:spPr>
        <p:txBody>
          <a:bodyPr wrap="none" lIns="0" tIns="0" rIns="0" bIns="0" rtlCol="0" anchor="t"/>
          <a:lstStyle/>
          <a:p>
            <a:pPr marL="0" indent="0" algn="ctr">
              <a:lnSpc>
                <a:spcPts val="3750"/>
              </a:lnSpc>
              <a:buNone/>
            </a:pPr>
            <a:r>
              <a:rPr lang="ru-RU" sz="3600" b="1" dirty="0" smtClean="0">
                <a:solidFill>
                  <a:srgbClr val="D73AD7"/>
                </a:solidFill>
                <a:latin typeface="Source Serif Pro Semi Bold" pitchFamily="34" charset="0"/>
                <a:ea typeface="Source Serif Pro Semi Bold" pitchFamily="34" charset="-122"/>
                <a:cs typeface="Source Serif Pro Semi Bold" pitchFamily="34" charset="-120"/>
              </a:rPr>
              <a:t>П</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ідвищення</a:t>
            </a:r>
            <a:r>
              <a:rPr lang="en-US" sz="3600" b="1" dirty="0" smtClean="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кваліфікації</a:t>
            </a:r>
            <a:endParaRPr lang="en-US" sz="3600" b="1" dirty="0"/>
          </a:p>
        </p:txBody>
      </p:sp>
      <p:sp>
        <p:nvSpPr>
          <p:cNvPr id="4" name="Text 8"/>
          <p:cNvSpPr/>
          <p:nvPr/>
        </p:nvSpPr>
        <p:spPr>
          <a:xfrm>
            <a:off x="968693" y="1287014"/>
            <a:ext cx="13095650" cy="1040130"/>
          </a:xfrm>
          <a:prstGeom prst="rect">
            <a:avLst/>
          </a:prstGeom>
          <a:noFill/>
          <a:ln/>
        </p:spPr>
        <p:txBody>
          <a:bodyPr wrap="square" lIns="0" tIns="0" rIns="0" bIns="0" rtlCol="0" anchor="t"/>
          <a:lstStyle/>
          <a:p>
            <a:pPr indent="533400"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Усі викладачі пройшли підвищення кваліфікації через онлайн-курси, тренінги або стажування. Використовувалися такі платформи, як Prometheus, Дія.Освіта, Google for Education, EdEra, Академія цифрового розвитку, а також професійні курси НУ «Чернігівська політехніка» та стажування в АТ «Райффайзен Банк».</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1" y="2965575"/>
            <a:ext cx="3623140" cy="256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164" y="4248111"/>
            <a:ext cx="2636306" cy="39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563" y="2826203"/>
            <a:ext cx="2694856" cy="23115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4218" y="2965575"/>
            <a:ext cx="2479152" cy="243691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4171" y="4720132"/>
            <a:ext cx="3091922" cy="21436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71" y="5921562"/>
            <a:ext cx="2982233" cy="1720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105" name="Рисунок 1"/>
          <p:cNvPicPr>
            <a:picLocks noChangeAspect="1" noChangeArrowheads="1"/>
          </p:cNvPicPr>
          <p:nvPr/>
        </p:nvPicPr>
        <p:blipFill>
          <a:blip r:embed="rId8">
            <a:extLst>
              <a:ext uri="{28A0092B-C50C-407E-A947-70E740481C1C}">
                <a14:useLocalDpi xmlns:a14="http://schemas.microsoft.com/office/drawing/2010/main" val="0"/>
              </a:ext>
            </a:extLst>
          </a:blip>
          <a:srcRect l="6996" t="8252" r="6242" b="9666"/>
          <a:stretch>
            <a:fillRect/>
          </a:stretch>
        </p:blipFill>
        <p:spPr bwMode="auto">
          <a:xfrm>
            <a:off x="6558196" y="6445671"/>
            <a:ext cx="2270118" cy="160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p:nvPr/>
        </p:nvPicPr>
        <p:blipFill>
          <a:blip r:embed="rId9">
            <a:extLst>
              <a:ext uri="{28A0092B-C50C-407E-A947-70E740481C1C}">
                <a14:useLocalDpi xmlns:a14="http://schemas.microsoft.com/office/drawing/2010/main" val="0"/>
              </a:ext>
            </a:extLst>
          </a:blip>
          <a:srcRect/>
          <a:stretch>
            <a:fillRect/>
          </a:stretch>
        </p:blipFill>
        <p:spPr bwMode="auto">
          <a:xfrm>
            <a:off x="11515161" y="3804426"/>
            <a:ext cx="3020651" cy="1831411"/>
          </a:xfrm>
          <a:prstGeom prst="rect">
            <a:avLst/>
          </a:prstGeom>
          <a:noFill/>
          <a:ln>
            <a:noFill/>
          </a:ln>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8305" y="5182559"/>
            <a:ext cx="1996228" cy="294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942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6158628" y="191180"/>
            <a:ext cx="7799546" cy="1129903"/>
          </a:xfrm>
          <a:prstGeom prst="rect">
            <a:avLst/>
          </a:prstGeom>
          <a:noFill/>
          <a:ln/>
        </p:spPr>
        <p:txBody>
          <a:bodyPr wrap="square" lIns="0" tIns="0" rIns="0" bIns="0" rtlCol="0" anchor="t"/>
          <a:lstStyle/>
          <a:p>
            <a:pPr marL="0" indent="0" algn="ctr">
              <a:lnSpc>
                <a:spcPts val="440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Участь у конференціях та семінарах</a:t>
            </a:r>
            <a:endParaRPr lang="en-US" sz="3600" b="1" dirty="0"/>
          </a:p>
        </p:txBody>
      </p:sp>
      <p:sp>
        <p:nvSpPr>
          <p:cNvPr id="4" name="Text 1"/>
          <p:cNvSpPr/>
          <p:nvPr/>
        </p:nvSpPr>
        <p:spPr>
          <a:xfrm>
            <a:off x="5885607" y="1334010"/>
            <a:ext cx="8407335" cy="1228725"/>
          </a:xfrm>
          <a:prstGeom prst="rect">
            <a:avLst/>
          </a:prstGeom>
          <a:noFill/>
          <a:ln/>
        </p:spPr>
        <p:txBody>
          <a:bodyPr wrap="square" lIns="0" tIns="0" rIns="0" bIns="0" rtlCol="0" anchor="t"/>
          <a:lstStyle/>
          <a:p>
            <a:pPr indent="533400" algn="just">
              <a:lnSpc>
                <a:spcPct val="114000"/>
              </a:lnSpc>
              <a:buNone/>
            </a:pPr>
            <a:r>
              <a:rPr lang="en-US" sz="2200" dirty="0">
                <a:solidFill>
                  <a:srgbClr val="272525"/>
                </a:solidFill>
                <a:latin typeface="Source Sans Pro" pitchFamily="34" charset="0"/>
                <a:ea typeface="Source Sans Pro" pitchFamily="34" charset="-122"/>
                <a:cs typeface="Source Sans Pro" pitchFamily="34" charset="-120"/>
              </a:rPr>
              <a:t>Викладачі циклової комісії активно підтримують академічну мобільність та професійний розвиток, беручи участь у численних науково-практичних заходах. Це дозволяє їм бути в курсі останніх тенденцій у сфері освіти та економіки, а також обмінюватися досвідом з колегами.</a:t>
            </a:r>
            <a:endParaRPr lang="en-US" sz="2200" dirty="0"/>
          </a:p>
        </p:txBody>
      </p:sp>
      <p:sp>
        <p:nvSpPr>
          <p:cNvPr id="5" name="Shape 2"/>
          <p:cNvSpPr/>
          <p:nvPr/>
        </p:nvSpPr>
        <p:spPr>
          <a:xfrm>
            <a:off x="6158627" y="3391495"/>
            <a:ext cx="432197" cy="432197"/>
          </a:xfrm>
          <a:prstGeom prst="roundRect">
            <a:avLst>
              <a:gd name="adj" fmla="val 18667"/>
            </a:avLst>
          </a:prstGeom>
          <a:solidFill>
            <a:srgbClr val="F4D4F7"/>
          </a:solidFill>
          <a:ln w="7620">
            <a:solidFill>
              <a:srgbClr val="DABADD"/>
            </a:solidFill>
            <a:prstDash val="solid"/>
          </a:ln>
        </p:spPr>
      </p:sp>
      <p:sp>
        <p:nvSpPr>
          <p:cNvPr id="6" name="Text 3"/>
          <p:cNvSpPr/>
          <p:nvPr/>
        </p:nvSpPr>
        <p:spPr>
          <a:xfrm>
            <a:off x="6782872" y="3457456"/>
            <a:ext cx="2259806" cy="282416"/>
          </a:xfrm>
          <a:prstGeom prst="rect">
            <a:avLst/>
          </a:prstGeom>
          <a:noFill/>
          <a:ln/>
        </p:spPr>
        <p:txBody>
          <a:bodyPr wrap="none" lIns="0" tIns="0" rIns="0" bIns="0" rtlCol="0" anchor="t"/>
          <a:lstStyle/>
          <a:p>
            <a:pPr marL="0" indent="0" algn="l">
              <a:lnSpc>
                <a:spcPts val="220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Широка участь</a:t>
            </a:r>
            <a:endParaRPr lang="en-US" sz="2200" dirty="0"/>
          </a:p>
        </p:txBody>
      </p:sp>
      <p:sp>
        <p:nvSpPr>
          <p:cNvPr id="7" name="Text 4"/>
          <p:cNvSpPr/>
          <p:nvPr/>
        </p:nvSpPr>
        <p:spPr>
          <a:xfrm>
            <a:off x="6782872" y="3855125"/>
            <a:ext cx="7175302" cy="614363"/>
          </a:xfrm>
          <a:prstGeom prst="rect">
            <a:avLst/>
          </a:prstGeom>
          <a:noFill/>
          <a:ln/>
        </p:spPr>
        <p:txBody>
          <a:bodyPr wrap="square" lIns="0" tIns="0" rIns="0" bIns="0" rtlCol="0" anchor="t"/>
          <a:lstStyle/>
          <a:p>
            <a:pPr marL="0" indent="0" algn="just">
              <a:lnSpc>
                <a:spcPts val="2400"/>
              </a:lnSpc>
              <a:buNone/>
            </a:pPr>
            <a:r>
              <a:rPr lang="en-US" sz="2000" dirty="0">
                <a:solidFill>
                  <a:srgbClr val="272525"/>
                </a:solidFill>
                <a:latin typeface="Source Sans Pro" pitchFamily="34" charset="0"/>
                <a:ea typeface="Source Sans Pro" pitchFamily="34" charset="-122"/>
                <a:cs typeface="Source Sans Pro" pitchFamily="34" charset="-120"/>
              </a:rPr>
              <a:t>Викладачі взяли участь у понад 25 заходах, включаючи всеукраїнські та міжнародні конференції, семінари та методоб'єднання.</a:t>
            </a:r>
            <a:endParaRPr lang="en-US" sz="2000" dirty="0"/>
          </a:p>
        </p:txBody>
      </p:sp>
      <p:sp>
        <p:nvSpPr>
          <p:cNvPr id="8" name="Shape 5"/>
          <p:cNvSpPr/>
          <p:nvPr/>
        </p:nvSpPr>
        <p:spPr>
          <a:xfrm>
            <a:off x="6158627" y="5035221"/>
            <a:ext cx="432197" cy="432197"/>
          </a:xfrm>
          <a:prstGeom prst="roundRect">
            <a:avLst>
              <a:gd name="adj" fmla="val 18667"/>
            </a:avLst>
          </a:prstGeom>
          <a:solidFill>
            <a:srgbClr val="F4D4F7"/>
          </a:solidFill>
          <a:ln w="7620">
            <a:solidFill>
              <a:srgbClr val="DABADD"/>
            </a:solidFill>
            <a:prstDash val="solid"/>
          </a:ln>
        </p:spPr>
      </p:sp>
      <p:sp>
        <p:nvSpPr>
          <p:cNvPr id="9" name="Text 6"/>
          <p:cNvSpPr/>
          <p:nvPr/>
        </p:nvSpPr>
        <p:spPr>
          <a:xfrm>
            <a:off x="6782872" y="5035221"/>
            <a:ext cx="2259806" cy="282416"/>
          </a:xfrm>
          <a:prstGeom prst="rect">
            <a:avLst/>
          </a:prstGeom>
          <a:noFill/>
          <a:ln/>
        </p:spPr>
        <p:txBody>
          <a:bodyPr wrap="none" lIns="0" tIns="0" rIns="0" bIns="0" rtlCol="0" anchor="t"/>
          <a:lstStyle/>
          <a:p>
            <a:pPr marL="0" indent="0" algn="l">
              <a:lnSpc>
                <a:spcPts val="220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Активні учасники</a:t>
            </a:r>
            <a:endParaRPr lang="en-US" sz="2200" dirty="0"/>
          </a:p>
        </p:txBody>
      </p:sp>
      <p:sp>
        <p:nvSpPr>
          <p:cNvPr id="10" name="Text 7"/>
          <p:cNvSpPr/>
          <p:nvPr/>
        </p:nvSpPr>
        <p:spPr>
          <a:xfrm>
            <a:off x="6782872" y="5415183"/>
            <a:ext cx="7175302" cy="921544"/>
          </a:xfrm>
          <a:prstGeom prst="rect">
            <a:avLst/>
          </a:prstGeom>
          <a:noFill/>
          <a:ln/>
        </p:spPr>
        <p:txBody>
          <a:bodyPr wrap="square" lIns="0" tIns="0" rIns="0" bIns="0" rtlCol="0" anchor="t"/>
          <a:lstStyle/>
          <a:p>
            <a:pPr marL="0" indent="0" algn="just">
              <a:lnSpc>
                <a:spcPts val="2400"/>
              </a:lnSpc>
              <a:buNone/>
            </a:pPr>
            <a:r>
              <a:rPr lang="en-US" sz="2000" dirty="0">
                <a:solidFill>
                  <a:srgbClr val="272525"/>
                </a:solidFill>
                <a:latin typeface="Source Sans Pro" pitchFamily="34" charset="0"/>
                <a:ea typeface="Source Sans Pro" pitchFamily="34" charset="-122"/>
                <a:cs typeface="Source Sans Pro" pitchFamily="34" charset="-120"/>
              </a:rPr>
              <a:t>Особливу активність проявили Попова Г.В., Петровська В.О., Ющенко І.М., Музичко І.А., Маслюк І.О., які регулярно представляли свої напрацювання та ділилися досвідом.</a:t>
            </a:r>
            <a:endParaRPr lang="en-US" sz="2000" dirty="0"/>
          </a:p>
        </p:txBody>
      </p:sp>
      <p:sp>
        <p:nvSpPr>
          <p:cNvPr id="11" name="Shape 8"/>
          <p:cNvSpPr/>
          <p:nvPr/>
        </p:nvSpPr>
        <p:spPr>
          <a:xfrm>
            <a:off x="6158627" y="6622852"/>
            <a:ext cx="432197" cy="432197"/>
          </a:xfrm>
          <a:prstGeom prst="roundRect">
            <a:avLst>
              <a:gd name="adj" fmla="val 18667"/>
            </a:avLst>
          </a:prstGeom>
          <a:solidFill>
            <a:srgbClr val="F4D4F7"/>
          </a:solidFill>
          <a:ln w="7620">
            <a:solidFill>
              <a:srgbClr val="DABADD"/>
            </a:solidFill>
            <a:prstDash val="solid"/>
          </a:ln>
        </p:spPr>
      </p:sp>
      <p:sp>
        <p:nvSpPr>
          <p:cNvPr id="12" name="Text 9"/>
          <p:cNvSpPr/>
          <p:nvPr/>
        </p:nvSpPr>
        <p:spPr>
          <a:xfrm>
            <a:off x="6782872" y="6688812"/>
            <a:ext cx="2541032" cy="282416"/>
          </a:xfrm>
          <a:prstGeom prst="rect">
            <a:avLst/>
          </a:prstGeom>
          <a:noFill/>
          <a:ln/>
        </p:spPr>
        <p:txBody>
          <a:bodyPr wrap="none" lIns="0" tIns="0" rIns="0" bIns="0" rtlCol="0" anchor="t"/>
          <a:lstStyle/>
          <a:p>
            <a:pPr marL="0" indent="0" algn="l">
              <a:lnSpc>
                <a:spcPts val="220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Професійний розвиток</a:t>
            </a:r>
            <a:endParaRPr lang="en-US" sz="2200" dirty="0"/>
          </a:p>
        </p:txBody>
      </p:sp>
      <p:sp>
        <p:nvSpPr>
          <p:cNvPr id="13" name="Text 10"/>
          <p:cNvSpPr/>
          <p:nvPr/>
        </p:nvSpPr>
        <p:spPr>
          <a:xfrm>
            <a:off x="6782872" y="7086481"/>
            <a:ext cx="7175302" cy="614363"/>
          </a:xfrm>
          <a:prstGeom prst="rect">
            <a:avLst/>
          </a:prstGeom>
          <a:noFill/>
          <a:ln/>
        </p:spPr>
        <p:txBody>
          <a:bodyPr wrap="square" lIns="0" tIns="0" rIns="0" bIns="0" rtlCol="0" anchor="t"/>
          <a:lstStyle/>
          <a:p>
            <a:pPr marL="0" indent="0" algn="just">
              <a:lnSpc>
                <a:spcPts val="2400"/>
              </a:lnSpc>
              <a:buNone/>
            </a:pPr>
            <a:r>
              <a:rPr lang="en-US" sz="2000" dirty="0">
                <a:solidFill>
                  <a:srgbClr val="272525"/>
                </a:solidFill>
                <a:latin typeface="Source Sans Pro" pitchFamily="34" charset="0"/>
                <a:ea typeface="Source Sans Pro" pitchFamily="34" charset="-122"/>
                <a:cs typeface="Source Sans Pro" pitchFamily="34" charset="-120"/>
              </a:rPr>
              <a:t>Участь у таких заходах сприяє постійному підвищенню кваліфікації та розширенню професійних горизонтів викладачів</a:t>
            </a:r>
            <a:r>
              <a:rPr lang="en-US" sz="1500" dirty="0">
                <a:solidFill>
                  <a:srgbClr val="272525"/>
                </a:solidFill>
                <a:latin typeface="Source Sans Pro" pitchFamily="34" charset="0"/>
                <a:ea typeface="Source Sans Pro" pitchFamily="34" charset="-122"/>
                <a:cs typeface="Source Sans Pro" pitchFamily="34" charset="-120"/>
              </a:rPr>
              <a:t>.</a:t>
            </a:r>
            <a:endParaRPr lang="en-US" sz="1500" dirty="0"/>
          </a:p>
        </p:txBody>
      </p:sp>
      <p:pic>
        <p:nvPicPr>
          <p:cNvPr id="1026" name="Picture 2" descr="http://ket.stu.cn.ua/wp-content/uploads/2025/03/yzobrazhenye_viber_2025-03-26_14-20-57-212-300x2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1180"/>
            <a:ext cx="3084178" cy="21794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l="5536" t="4892" r="6766" b="1956"/>
          <a:stretch>
            <a:fillRect/>
          </a:stretch>
        </p:blipFill>
        <p:spPr bwMode="auto">
          <a:xfrm>
            <a:off x="3172178" y="480571"/>
            <a:ext cx="2205624" cy="312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Рисунок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0238" y="3457456"/>
            <a:ext cx="3077564" cy="218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http://ket.stu.cn.ua/wp-content/uploads/2024/12/yzobrazhenye_viber_2024-12-11_18-35-00-411-300x1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749" y="6072306"/>
            <a:ext cx="3369053" cy="19654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562735"/>
            <a:ext cx="2321983" cy="3545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809864" y="477441"/>
            <a:ext cx="7215902" cy="510778"/>
          </a:xfrm>
          <a:prstGeom prst="rect">
            <a:avLst/>
          </a:prstGeom>
          <a:noFill/>
          <a:ln/>
        </p:spPr>
        <p:txBody>
          <a:bodyPr wrap="none" lIns="0" tIns="0" rIns="0" bIns="0" rtlCol="0" anchor="t"/>
          <a:lstStyle/>
          <a:p>
            <a:pPr marL="0" indent="0" algn="ctr">
              <a:lnSpc>
                <a:spcPts val="4000"/>
              </a:lnSpc>
              <a:buNone/>
            </a:pPr>
            <a:r>
              <a:rPr lang="en-US" sz="3600" b="1" dirty="0">
                <a:solidFill>
                  <a:srgbClr val="D73AD7"/>
                </a:solidFill>
                <a:latin typeface="Source Serif Pro Semi Bold" pitchFamily="34" charset="0"/>
                <a:ea typeface="Source Serif Pro Semi Bold" pitchFamily="34" charset="-122"/>
                <a:cs typeface="Source Serif Pro Semi Bold" pitchFamily="34" charset="-120"/>
              </a:rPr>
              <a:t>Робота з </a:t>
            </a:r>
            <a:r>
              <a:rPr lang="en-US" sz="3600" b="1" dirty="0" err="1">
                <a:solidFill>
                  <a:srgbClr val="D73AD7"/>
                </a:solidFill>
                <a:latin typeface="Source Serif Pro Semi Bold" pitchFamily="34" charset="0"/>
                <a:ea typeface="Source Serif Pro Semi Bold" pitchFamily="34" charset="-122"/>
                <a:cs typeface="Source Serif Pro Semi Bold" pitchFamily="34" charset="-120"/>
              </a:rPr>
              <a:t>обдарованими</a:t>
            </a:r>
            <a:r>
              <a:rPr lang="en-US" sz="3600" b="1" dirty="0">
                <a:solidFill>
                  <a:srgbClr val="D73AD7"/>
                </a:solidFill>
                <a:latin typeface="Source Serif Pro Semi Bold" pitchFamily="34" charset="0"/>
                <a:ea typeface="Source Serif Pro Semi Bold" pitchFamily="34" charset="-122"/>
                <a:cs typeface="Source Serif Pro Semi Bold" pitchFamily="34" charset="-120"/>
              </a:rPr>
              <a:t> </a:t>
            </a:r>
            <a:r>
              <a:rPr lang="en-US" sz="3600" b="1" dirty="0" err="1" smtClean="0">
                <a:solidFill>
                  <a:srgbClr val="D73AD7"/>
                </a:solidFill>
                <a:latin typeface="Source Serif Pro Semi Bold" pitchFamily="34" charset="0"/>
                <a:ea typeface="Source Serif Pro Semi Bold" pitchFamily="34" charset="-122"/>
                <a:cs typeface="Source Serif Pro Semi Bold" pitchFamily="34" charset="-120"/>
              </a:rPr>
              <a:t>здобувачами</a:t>
            </a:r>
            <a:r>
              <a:rPr lang="ru-RU" sz="3600" b="1" dirty="0" smtClean="0">
                <a:solidFill>
                  <a:srgbClr val="D73AD7"/>
                </a:solidFill>
                <a:latin typeface="Source Serif Pro Semi Bold" pitchFamily="34" charset="0"/>
                <a:ea typeface="Source Serif Pro Semi Bold" pitchFamily="34" charset="-122"/>
                <a:cs typeface="Source Serif Pro Semi Bold" pitchFamily="34" charset="-120"/>
              </a:rPr>
              <a:t> </a:t>
            </a:r>
            <a:r>
              <a:rPr lang="ru-RU" sz="3600" b="1" dirty="0" err="1" smtClean="0">
                <a:solidFill>
                  <a:srgbClr val="D73AD7"/>
                </a:solidFill>
                <a:latin typeface="Source Serif Pro Semi Bold" pitchFamily="34" charset="0"/>
                <a:ea typeface="Source Serif Pro Semi Bold" pitchFamily="34" charset="-122"/>
                <a:cs typeface="Source Serif Pro Semi Bold" pitchFamily="34" charset="-120"/>
              </a:rPr>
              <a:t>освіти</a:t>
            </a:r>
            <a:endParaRPr lang="en-US" sz="3600" b="1" dirty="0"/>
          </a:p>
        </p:txBody>
      </p:sp>
      <p:sp>
        <p:nvSpPr>
          <p:cNvPr id="3" name="Text 1"/>
          <p:cNvSpPr/>
          <p:nvPr/>
        </p:nvSpPr>
        <p:spPr>
          <a:xfrm>
            <a:off x="544949" y="1166396"/>
            <a:ext cx="13439824" cy="555308"/>
          </a:xfrm>
          <a:prstGeom prst="rect">
            <a:avLst/>
          </a:prstGeom>
          <a:noFill/>
          <a:ln/>
        </p:spPr>
        <p:txBody>
          <a:bodyPr wrap="square" lIns="0" tIns="0" rIns="0" bIns="0" rtlCol="0" anchor="t"/>
          <a:lstStyle/>
          <a:p>
            <a:pPr indent="533400"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Комісія приділяє особливу увагу підтримці талановитої молоді, створюючи умови для розвитку їхнього потенціалу та досягнення високих результатів у навчанні та науковій діяльності. Під керівництвом викладачів здобувачі освіти вибороли значні перемоги у всеукраїнських та міжнародних олімпіадах і конкурсах.</a:t>
            </a:r>
            <a:endParaRPr lang="en-US" sz="2400" dirty="0"/>
          </a:p>
        </p:txBody>
      </p:sp>
      <p:sp>
        <p:nvSpPr>
          <p:cNvPr id="4" name="Text 2"/>
          <p:cNvSpPr/>
          <p:nvPr/>
        </p:nvSpPr>
        <p:spPr>
          <a:xfrm>
            <a:off x="1007192" y="2977335"/>
            <a:ext cx="2042874" cy="255389"/>
          </a:xfrm>
          <a:prstGeom prst="rect">
            <a:avLst/>
          </a:prstGeom>
          <a:noFill/>
          <a:ln/>
        </p:spPr>
        <p:txBody>
          <a:bodyPr wrap="none" lIns="0" tIns="0" rIns="0" bIns="0" rtlCol="0" anchor="t"/>
          <a:lstStyle/>
          <a:p>
            <a:pPr marL="0" indent="0" algn="l">
              <a:lnSpc>
                <a:spcPts val="2000"/>
              </a:lnSpc>
              <a:buNone/>
            </a:pPr>
            <a:r>
              <a:rPr lang="en-US" sz="2400" dirty="0" err="1">
                <a:solidFill>
                  <a:srgbClr val="D73AD7"/>
                </a:solidFill>
                <a:latin typeface="Source Serif Pro Semi Bold" pitchFamily="34" charset="0"/>
                <a:ea typeface="Source Serif Pro Semi Bold" pitchFamily="34" charset="-122"/>
                <a:cs typeface="Source Serif Pro Semi Bold" pitchFamily="34" charset="-120"/>
              </a:rPr>
              <a:t>Ключові</a:t>
            </a:r>
            <a:r>
              <a:rPr lang="en-US" sz="2400" dirty="0">
                <a:solidFill>
                  <a:srgbClr val="D73AD7"/>
                </a:solidFill>
                <a:latin typeface="Source Serif Pro Semi Bold" pitchFamily="34" charset="0"/>
                <a:ea typeface="Source Serif Pro Semi Bold" pitchFamily="34" charset="-122"/>
                <a:cs typeface="Source Serif Pro Semi Bold" pitchFamily="34" charset="-120"/>
              </a:rPr>
              <a:t> </a:t>
            </a:r>
            <a:r>
              <a:rPr lang="en-US" sz="2400" dirty="0" err="1" smtClean="0">
                <a:solidFill>
                  <a:srgbClr val="D73AD7"/>
                </a:solidFill>
                <a:latin typeface="Source Serif Pro Semi Bold" pitchFamily="34" charset="0"/>
                <a:ea typeface="Source Serif Pro Semi Bold" pitchFamily="34" charset="-122"/>
                <a:cs typeface="Source Serif Pro Semi Bold" pitchFamily="34" charset="-120"/>
              </a:rPr>
              <a:t>викладачі</a:t>
            </a:r>
            <a:r>
              <a:rPr lang="ru-RU" sz="2400" dirty="0" smtClean="0">
                <a:solidFill>
                  <a:srgbClr val="D73AD7"/>
                </a:solidFill>
                <a:latin typeface="Source Serif Pro Semi Bold" pitchFamily="34" charset="0"/>
                <a:ea typeface="Source Serif Pro Semi Bold" pitchFamily="34" charset="-122"/>
                <a:cs typeface="Source Serif Pro Semi Bold" pitchFamily="34" charset="-120"/>
              </a:rPr>
              <a:t>: </a:t>
            </a:r>
            <a:endParaRPr lang="en-US" sz="2400" dirty="0"/>
          </a:p>
        </p:txBody>
      </p:sp>
      <p:sp>
        <p:nvSpPr>
          <p:cNvPr id="5" name="Text 3"/>
          <p:cNvSpPr/>
          <p:nvPr/>
        </p:nvSpPr>
        <p:spPr>
          <a:xfrm>
            <a:off x="544949" y="3428013"/>
            <a:ext cx="6134576" cy="277654"/>
          </a:xfrm>
          <a:prstGeom prst="rect">
            <a:avLst/>
          </a:prstGeom>
          <a:noFill/>
          <a:ln/>
        </p:spPr>
        <p:txBody>
          <a:bodyPr wrap="none" lIns="0" tIns="0" rIns="0" bIns="0" rtlCol="0" anchor="t"/>
          <a:lstStyle/>
          <a:p>
            <a:pPr marL="342900" indent="-342900" algn="l">
              <a:lnSpc>
                <a:spcPts val="2150"/>
              </a:lnSpc>
              <a:buSzPct val="100000"/>
              <a:buChar char="•"/>
            </a:pPr>
            <a:r>
              <a:rPr lang="en-US" sz="2000" dirty="0">
                <a:solidFill>
                  <a:srgbClr val="272525"/>
                </a:solidFill>
                <a:latin typeface="Source Sans Pro" pitchFamily="34" charset="0"/>
                <a:ea typeface="Source Sans Pro" pitchFamily="34" charset="-122"/>
                <a:cs typeface="Source Sans Pro" pitchFamily="34" charset="-120"/>
              </a:rPr>
              <a:t>Ющенко І.М.</a:t>
            </a:r>
            <a:endParaRPr lang="en-US" sz="2000" dirty="0"/>
          </a:p>
        </p:txBody>
      </p:sp>
      <p:sp>
        <p:nvSpPr>
          <p:cNvPr id="6" name="Text 4"/>
          <p:cNvSpPr/>
          <p:nvPr/>
        </p:nvSpPr>
        <p:spPr>
          <a:xfrm>
            <a:off x="544949" y="3927386"/>
            <a:ext cx="6134576" cy="277654"/>
          </a:xfrm>
          <a:prstGeom prst="rect">
            <a:avLst/>
          </a:prstGeom>
          <a:noFill/>
          <a:ln/>
        </p:spPr>
        <p:txBody>
          <a:bodyPr wrap="none" lIns="0" tIns="0" rIns="0" bIns="0" rtlCol="0" anchor="t"/>
          <a:lstStyle/>
          <a:p>
            <a:pPr marL="342900" indent="-342900" algn="l">
              <a:lnSpc>
                <a:spcPts val="2150"/>
              </a:lnSpc>
              <a:buSzPct val="100000"/>
              <a:buChar char="•"/>
            </a:pPr>
            <a:r>
              <a:rPr lang="en-US" sz="2000" dirty="0">
                <a:solidFill>
                  <a:srgbClr val="272525"/>
                </a:solidFill>
                <a:latin typeface="Source Sans Pro" pitchFamily="34" charset="0"/>
                <a:ea typeface="Source Sans Pro" pitchFamily="34" charset="-122"/>
                <a:cs typeface="Source Sans Pro" pitchFamily="34" charset="-120"/>
              </a:rPr>
              <a:t>Попова Г.В.</a:t>
            </a:r>
            <a:endParaRPr lang="en-US" sz="2000" dirty="0"/>
          </a:p>
        </p:txBody>
      </p:sp>
      <p:sp>
        <p:nvSpPr>
          <p:cNvPr id="7" name="Text 5"/>
          <p:cNvSpPr/>
          <p:nvPr/>
        </p:nvSpPr>
        <p:spPr>
          <a:xfrm>
            <a:off x="544949" y="4399446"/>
            <a:ext cx="6134576" cy="277654"/>
          </a:xfrm>
          <a:prstGeom prst="rect">
            <a:avLst/>
          </a:prstGeom>
          <a:noFill/>
          <a:ln/>
        </p:spPr>
        <p:txBody>
          <a:bodyPr wrap="none" lIns="0" tIns="0" rIns="0" bIns="0" rtlCol="0" anchor="t"/>
          <a:lstStyle/>
          <a:p>
            <a:pPr marL="342900" indent="-342900" algn="l">
              <a:lnSpc>
                <a:spcPts val="2150"/>
              </a:lnSpc>
              <a:buSzPct val="100000"/>
              <a:buChar char="•"/>
            </a:pPr>
            <a:r>
              <a:rPr lang="en-US" sz="2000" dirty="0">
                <a:solidFill>
                  <a:srgbClr val="272525"/>
                </a:solidFill>
                <a:latin typeface="Source Sans Pro" pitchFamily="34" charset="0"/>
                <a:ea typeface="Source Sans Pro" pitchFamily="34" charset="-122"/>
                <a:cs typeface="Source Sans Pro" pitchFamily="34" charset="-120"/>
              </a:rPr>
              <a:t>Петровська В.О.</a:t>
            </a:r>
            <a:endParaRPr lang="en-US" sz="2000" dirty="0"/>
          </a:p>
        </p:txBody>
      </p:sp>
      <p:sp>
        <p:nvSpPr>
          <p:cNvPr id="8" name="Text 6"/>
          <p:cNvSpPr/>
          <p:nvPr/>
        </p:nvSpPr>
        <p:spPr>
          <a:xfrm>
            <a:off x="544949" y="4901104"/>
            <a:ext cx="6134576" cy="277654"/>
          </a:xfrm>
          <a:prstGeom prst="rect">
            <a:avLst/>
          </a:prstGeom>
          <a:noFill/>
          <a:ln/>
        </p:spPr>
        <p:txBody>
          <a:bodyPr wrap="none" lIns="0" tIns="0" rIns="0" bIns="0" rtlCol="0" anchor="t"/>
          <a:lstStyle/>
          <a:p>
            <a:pPr marL="342900" indent="-342900" algn="l">
              <a:lnSpc>
                <a:spcPts val="2150"/>
              </a:lnSpc>
              <a:buSzPct val="100000"/>
              <a:buChar char="•"/>
            </a:pPr>
            <a:r>
              <a:rPr lang="en-US" sz="2000" dirty="0">
                <a:solidFill>
                  <a:srgbClr val="272525"/>
                </a:solidFill>
                <a:latin typeface="Source Sans Pro" pitchFamily="34" charset="0"/>
                <a:ea typeface="Source Sans Pro" pitchFamily="34" charset="-122"/>
                <a:cs typeface="Source Sans Pro" pitchFamily="34" charset="-120"/>
              </a:rPr>
              <a:t>Примаченко В.Л.</a:t>
            </a:r>
            <a:endParaRPr lang="en-US" sz="2000" dirty="0"/>
          </a:p>
        </p:txBody>
      </p:sp>
      <p:sp>
        <p:nvSpPr>
          <p:cNvPr id="9" name="Text 7"/>
          <p:cNvSpPr/>
          <p:nvPr/>
        </p:nvSpPr>
        <p:spPr>
          <a:xfrm>
            <a:off x="544949" y="5261091"/>
            <a:ext cx="7793508" cy="555308"/>
          </a:xfrm>
          <a:prstGeom prst="rect">
            <a:avLst/>
          </a:prstGeom>
          <a:noFill/>
          <a:ln/>
        </p:spPr>
        <p:txBody>
          <a:bodyPr wrap="square" lIns="0" tIns="0" rIns="0" bIns="0" rtlCol="0" anchor="t"/>
          <a:lstStyle/>
          <a:p>
            <a:pPr indent="358775"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Забезпечили активну участь здобувачів у олімпіадах та конкурсах, надаючи їм необхідну підтримку та підготовку.</a:t>
            </a:r>
            <a:endParaRPr lang="en-US" sz="2400" dirty="0"/>
          </a:p>
        </p:txBody>
      </p:sp>
      <p:sp>
        <p:nvSpPr>
          <p:cNvPr id="10" name="Text 8"/>
          <p:cNvSpPr/>
          <p:nvPr/>
        </p:nvSpPr>
        <p:spPr>
          <a:xfrm>
            <a:off x="1188141" y="6721882"/>
            <a:ext cx="2042874" cy="255389"/>
          </a:xfrm>
          <a:prstGeom prst="rect">
            <a:avLst/>
          </a:prstGeom>
          <a:noFill/>
          <a:ln/>
        </p:spPr>
        <p:txBody>
          <a:bodyPr wrap="none" lIns="0" tIns="0" rIns="0" bIns="0" rtlCol="0" anchor="t"/>
          <a:lstStyle/>
          <a:p>
            <a:pPr marL="0" indent="0" algn="l">
              <a:lnSpc>
                <a:spcPts val="2000"/>
              </a:lnSpc>
              <a:buNone/>
            </a:pPr>
            <a:r>
              <a:rPr lang="en-US" sz="2400" dirty="0">
                <a:solidFill>
                  <a:srgbClr val="D73AD7"/>
                </a:solidFill>
                <a:latin typeface="Source Serif Pro Semi Bold" pitchFamily="34" charset="0"/>
                <a:ea typeface="Source Serif Pro Semi Bold" pitchFamily="34" charset="-122"/>
                <a:cs typeface="Source Serif Pro Semi Bold" pitchFamily="34" charset="-120"/>
              </a:rPr>
              <a:t>Досягнення</a:t>
            </a:r>
            <a:endParaRPr lang="en-US" sz="1600" dirty="0"/>
          </a:p>
        </p:txBody>
      </p:sp>
      <p:sp>
        <p:nvSpPr>
          <p:cNvPr id="11" name="Text 9"/>
          <p:cNvSpPr/>
          <p:nvPr/>
        </p:nvSpPr>
        <p:spPr>
          <a:xfrm>
            <a:off x="544950" y="7102673"/>
            <a:ext cx="13439824" cy="832961"/>
          </a:xfrm>
          <a:prstGeom prst="rect">
            <a:avLst/>
          </a:prstGeom>
          <a:noFill/>
          <a:ln/>
        </p:spPr>
        <p:txBody>
          <a:bodyPr wrap="square" lIns="0" tIns="0" rIns="0" bIns="0" rtlCol="0" anchor="t"/>
          <a:lstStyle/>
          <a:p>
            <a:pPr indent="533400" algn="just">
              <a:lnSpc>
                <a:spcPct val="114000"/>
              </a:lnSpc>
              <a:buNone/>
            </a:pPr>
            <a:r>
              <a:rPr lang="en-US" sz="2400" dirty="0">
                <a:solidFill>
                  <a:srgbClr val="272525"/>
                </a:solidFill>
                <a:latin typeface="Source Sans Pro" pitchFamily="34" charset="0"/>
                <a:ea typeface="Source Sans Pro" pitchFamily="34" charset="-122"/>
                <a:cs typeface="Source Sans Pro" pitchFamily="34" charset="-120"/>
              </a:rPr>
              <a:t>Серед досягнень здобувачів освіти — дипломи І та ІІ ступеня на обласному та всеукраїнському рівнях, що свідчить про високий рівень їхньої підготовки та обдарованості.</a:t>
            </a:r>
            <a:endParaRPr lang="en-US" sz="24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457" y="2522837"/>
            <a:ext cx="2520772" cy="1810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4247" y="4641541"/>
            <a:ext cx="3706255" cy="233572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7809" y="2522837"/>
            <a:ext cx="3310649" cy="2015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958" y="4434771"/>
            <a:ext cx="1485770" cy="255294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873" y="3098246"/>
            <a:ext cx="2656095" cy="1935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TotalTime>
  <Words>1055</Words>
  <Application>Microsoft Office PowerPoint</Application>
  <PresentationFormat>Произвольный</PresentationFormat>
  <Paragraphs>114</Paragraphs>
  <Slides>13</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Ірина Ющенко</dc:creator>
  <cp:lastModifiedBy>galinagppopova@gmail.com</cp:lastModifiedBy>
  <cp:revision>23</cp:revision>
  <dcterms:created xsi:type="dcterms:W3CDTF">2025-06-24T05:50:10Z</dcterms:created>
  <dcterms:modified xsi:type="dcterms:W3CDTF">2025-06-25T17:36:05Z</dcterms:modified>
</cp:coreProperties>
</file>